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258" r:id="rId3"/>
    <p:sldId id="295" r:id="rId4"/>
    <p:sldId id="261" r:id="rId5"/>
    <p:sldId id="296" r:id="rId6"/>
    <p:sldId id="297" r:id="rId7"/>
    <p:sldId id="259" r:id="rId8"/>
    <p:sldId id="298" r:id="rId9"/>
    <p:sldId id="299" r:id="rId10"/>
    <p:sldId id="260" r:id="rId11"/>
    <p:sldId id="300" r:id="rId12"/>
    <p:sldId id="301" r:id="rId13"/>
    <p:sldId id="302" r:id="rId14"/>
    <p:sldId id="303" r:id="rId15"/>
    <p:sldId id="304" r:id="rId16"/>
    <p:sldId id="305" r:id="rId17"/>
    <p:sldId id="309" r:id="rId18"/>
    <p:sldId id="306" r:id="rId19"/>
    <p:sldId id="307" r:id="rId20"/>
    <p:sldId id="308" r:id="rId21"/>
    <p:sldId id="310" r:id="rId22"/>
    <p:sldId id="311" r:id="rId23"/>
    <p:sldId id="278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</p:embeddedFont>
    <p:embeddedFont>
      <p:font typeface="Catamaran" panose="020B0604020202020204" charset="0"/>
      <p:regular r:id="rId28"/>
      <p:bold r:id="rId29"/>
    </p:embeddedFont>
    <p:embeddedFont>
      <p:font typeface="Catamaran Thin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66" autoAdjust="0"/>
  </p:normalViewPr>
  <p:slideViewPr>
    <p:cSldViewPr snapToGrid="0">
      <p:cViewPr varScale="1">
        <p:scale>
          <a:sx n="115" d="100"/>
          <a:sy n="115" d="100"/>
        </p:scale>
        <p:origin x="1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ar-S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Average</a:t>
            </a:r>
            <a:r>
              <a:rPr lang="en-US" b="1" baseline="0" dirty="0">
                <a:solidFill>
                  <a:schemeClr val="tx2">
                    <a:lumMod val="10000"/>
                  </a:schemeClr>
                </a:solidFill>
              </a:rPr>
              <a:t> Score</a:t>
            </a:r>
            <a:endParaRPr lang="ar-SA" b="1" dirty="0">
              <a:solidFill>
                <a:schemeClr val="tx2">
                  <a:lumMod val="1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S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ورقة1!$B$1</c:f>
              <c:strCache>
                <c:ptCount val="1"/>
                <c:pt idx="0">
                  <c:v>سلسلة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69D-4F97-BB60-E7F412A1FB30}"/>
              </c:ext>
            </c:extLst>
          </c:dPt>
          <c:dPt>
            <c:idx val="1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69D-4F97-BB60-E7F412A1FB30}"/>
              </c:ext>
            </c:extLst>
          </c:dPt>
          <c:dPt>
            <c:idx val="2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69D-4F97-BB60-E7F412A1FB30}"/>
              </c:ext>
            </c:extLst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69D-4F97-BB60-E7F412A1FB30}"/>
              </c:ext>
            </c:extLst>
          </c:dPt>
          <c:dPt>
            <c:idx val="4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69D-4F97-BB60-E7F412A1FB30}"/>
              </c:ext>
            </c:extLst>
          </c:dPt>
          <c:cat>
            <c:strRef>
              <c:f>ورقة1!$A$2:$A$7</c:f>
              <c:strCache>
                <c:ptCount val="5"/>
                <c:pt idx="0">
                  <c:v>Does the app work smoothly?</c:v>
                </c:pt>
                <c:pt idx="1">
                  <c:v>Are the functions of the application working well?</c:v>
                </c:pt>
                <c:pt idx="2">
                  <c:v>
Is the app difficult to use?</c:v>
                </c:pt>
                <c:pt idx="3">
                  <c:v>
Is the design of the application friendly?</c:v>
                </c:pt>
                <c:pt idx="4">
                  <c:v>How does the application interact?</c:v>
                </c:pt>
              </c:strCache>
            </c:strRef>
          </c:cat>
          <c:val>
            <c:numRef>
              <c:f>ورقة1!$B$2:$B$7</c:f>
              <c:numCache>
                <c:formatCode>General</c:formatCode>
                <c:ptCount val="6"/>
                <c:pt idx="0">
                  <c:v>3.2</c:v>
                </c:pt>
                <c:pt idx="1">
                  <c:v>3</c:v>
                </c:pt>
                <c:pt idx="2">
                  <c:v>1.5</c:v>
                </c:pt>
                <c:pt idx="3">
                  <c:v>4.0999999999999996</c:v>
                </c:pt>
                <c:pt idx="4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69D-4F97-BB60-E7F412A1FB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43"/>
        <c:axId val="69049360"/>
        <c:axId val="69056016"/>
      </c:barChart>
      <c:catAx>
        <c:axId val="6904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SA"/>
          </a:p>
        </c:txPr>
        <c:crossAx val="69056016"/>
        <c:crosses val="autoZero"/>
        <c:auto val="1"/>
        <c:lblAlgn val="ctr"/>
        <c:lblOffset val="100"/>
        <c:noMultiLvlLbl val="0"/>
      </c:catAx>
      <c:valAx>
        <c:axId val="69056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ar-SA"/>
          </a:p>
        </c:txPr>
        <c:crossAx val="6904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ar-S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625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10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280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342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53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12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708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651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99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040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364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975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d9c6d70173_1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d9c6d70173_1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204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266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632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711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950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/>
          <p:nvPr/>
        </p:nvSpPr>
        <p:spPr>
          <a:xfrm>
            <a:off x="2500800" y="285475"/>
            <a:ext cx="4142388" cy="4572547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4F0089">
              <a:alpha val="150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56" name="Google Shape;56;p4"/>
          <p:cNvSpPr/>
          <p:nvPr/>
        </p:nvSpPr>
        <p:spPr>
          <a:xfrm>
            <a:off x="4239143" y="104898"/>
            <a:ext cx="665704" cy="734888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57" name="Google Shape;57;p4"/>
          <p:cNvSpPr txBox="1">
            <a:spLocks noGrp="1"/>
          </p:cNvSpPr>
          <p:nvPr>
            <p:ph type="body" idx="1"/>
          </p:nvPr>
        </p:nvSpPr>
        <p:spPr>
          <a:xfrm>
            <a:off x="2753950" y="839775"/>
            <a:ext cx="3636000" cy="3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⬢"/>
              <a:defRPr i="1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⬡"/>
              <a:defRPr i="1"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⬡"/>
              <a:defRPr i="1">
                <a:solidFill>
                  <a:schemeClr val="lt1"/>
                </a:solidFill>
              </a:defRPr>
            </a:lvl3pPr>
            <a:lvl4pPr marL="1828800" lvl="3" indent="-3810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i="1">
                <a:solidFill>
                  <a:schemeClr val="lt1"/>
                </a:solidFill>
              </a:defRPr>
            </a:lvl4pPr>
            <a:lvl5pPr marL="2286000" lvl="4" indent="-3810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i="1">
                <a:solidFill>
                  <a:schemeClr val="lt1"/>
                </a:solidFill>
              </a:defRPr>
            </a:lvl5pPr>
            <a:lvl6pPr marL="2743200" lvl="5" indent="-3810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i="1">
                <a:solidFill>
                  <a:schemeClr val="lt1"/>
                </a:solidFill>
              </a:defRPr>
            </a:lvl6pPr>
            <a:lvl7pPr marL="3200400" lvl="6" indent="-3810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i="1">
                <a:solidFill>
                  <a:schemeClr val="lt1"/>
                </a:solidFill>
              </a:defRPr>
            </a:lvl7pPr>
            <a:lvl8pPr marL="3657600" lvl="7" indent="-3810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i="1">
                <a:solidFill>
                  <a:schemeClr val="lt1"/>
                </a:solidFill>
              </a:defRPr>
            </a:lvl8pPr>
            <a:lvl9pPr marL="4114800" lvl="8" indent="-3810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400"/>
              <a:buChar char="■"/>
              <a:defRPr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4"/>
          <p:cNvSpPr txBox="1"/>
          <p:nvPr/>
        </p:nvSpPr>
        <p:spPr>
          <a:xfrm>
            <a:off x="3593400" y="38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endParaRPr sz="96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9" name="Google Shape;59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4"/>
          <p:cNvSpPr/>
          <p:nvPr/>
        </p:nvSpPr>
        <p:spPr>
          <a:xfrm rot="10800000">
            <a:off x="6914577" y="-3"/>
            <a:ext cx="2002536" cy="734878"/>
          </a:xfrm>
          <a:custGeom>
            <a:avLst/>
            <a:gdLst/>
            <a:ahLst/>
            <a:cxnLst/>
            <a:rect l="l" t="t" r="r" b="b"/>
            <a:pathLst>
              <a:path w="21600" h="21175" extrusionOk="0">
                <a:moveTo>
                  <a:pt x="21600" y="21175"/>
                </a:moveTo>
                <a:lnTo>
                  <a:pt x="21600" y="20652"/>
                </a:lnTo>
                <a:cubicBezTo>
                  <a:pt x="21600" y="17251"/>
                  <a:pt x="20920" y="14109"/>
                  <a:pt x="19815" y="12409"/>
                </a:cubicBezTo>
                <a:lnTo>
                  <a:pt x="12585" y="1274"/>
                </a:lnTo>
                <a:cubicBezTo>
                  <a:pt x="11480" y="-425"/>
                  <a:pt x="10120" y="-425"/>
                  <a:pt x="9015" y="1274"/>
                </a:cubicBezTo>
                <a:lnTo>
                  <a:pt x="1785" y="12409"/>
                </a:lnTo>
                <a:cubicBezTo>
                  <a:pt x="680" y="14108"/>
                  <a:pt x="0" y="17251"/>
                  <a:pt x="0" y="20652"/>
                </a:cubicBezTo>
                <a:lnTo>
                  <a:pt x="0" y="21175"/>
                </a:ln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1" name="Google Shape;61;p4"/>
          <p:cNvSpPr/>
          <p:nvPr/>
        </p:nvSpPr>
        <p:spPr>
          <a:xfrm rot="10800000">
            <a:off x="2189989" y="-3"/>
            <a:ext cx="2002536" cy="734878"/>
          </a:xfrm>
          <a:custGeom>
            <a:avLst/>
            <a:gdLst/>
            <a:ahLst/>
            <a:cxnLst/>
            <a:rect l="l" t="t" r="r" b="b"/>
            <a:pathLst>
              <a:path w="21600" h="21175" extrusionOk="0">
                <a:moveTo>
                  <a:pt x="21600" y="21175"/>
                </a:moveTo>
                <a:lnTo>
                  <a:pt x="21600" y="20652"/>
                </a:lnTo>
                <a:cubicBezTo>
                  <a:pt x="21600" y="17251"/>
                  <a:pt x="20920" y="14109"/>
                  <a:pt x="19815" y="12409"/>
                </a:cubicBezTo>
                <a:lnTo>
                  <a:pt x="12585" y="1274"/>
                </a:lnTo>
                <a:cubicBezTo>
                  <a:pt x="11480" y="-425"/>
                  <a:pt x="10120" y="-425"/>
                  <a:pt x="9015" y="1274"/>
                </a:cubicBezTo>
                <a:lnTo>
                  <a:pt x="1785" y="12409"/>
                </a:lnTo>
                <a:cubicBezTo>
                  <a:pt x="680" y="14108"/>
                  <a:pt x="0" y="17251"/>
                  <a:pt x="0" y="20652"/>
                </a:cubicBezTo>
                <a:lnTo>
                  <a:pt x="0" y="21175"/>
                </a:ln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2" name="Google Shape;62;p4"/>
          <p:cNvSpPr/>
          <p:nvPr/>
        </p:nvSpPr>
        <p:spPr>
          <a:xfrm>
            <a:off x="1609650" y="4039228"/>
            <a:ext cx="2001186" cy="1104224"/>
          </a:xfrm>
          <a:custGeom>
            <a:avLst/>
            <a:gdLst/>
            <a:ahLst/>
            <a:cxnLst/>
            <a:rect l="l" t="t" r="r" b="b"/>
            <a:pathLst>
              <a:path w="21600" h="21315" extrusionOk="0">
                <a:moveTo>
                  <a:pt x="21600" y="21315"/>
                </a:moveTo>
                <a:lnTo>
                  <a:pt x="21600" y="13849"/>
                </a:lnTo>
                <a:cubicBezTo>
                  <a:pt x="21600" y="11569"/>
                  <a:pt x="20920" y="9461"/>
                  <a:pt x="19816" y="8321"/>
                </a:cubicBezTo>
                <a:lnTo>
                  <a:pt x="12585" y="855"/>
                </a:lnTo>
                <a:cubicBezTo>
                  <a:pt x="11480" y="-285"/>
                  <a:pt x="10120" y="-285"/>
                  <a:pt x="9015" y="855"/>
                </a:cubicBezTo>
                <a:lnTo>
                  <a:pt x="1785" y="8321"/>
                </a:lnTo>
                <a:cubicBezTo>
                  <a:pt x="680" y="9461"/>
                  <a:pt x="0" y="11569"/>
                  <a:pt x="0" y="13849"/>
                </a:cubicBezTo>
                <a:lnTo>
                  <a:pt x="0" y="21315"/>
                </a:ln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7591188" y="4039228"/>
            <a:ext cx="2001186" cy="1104224"/>
          </a:xfrm>
          <a:custGeom>
            <a:avLst/>
            <a:gdLst/>
            <a:ahLst/>
            <a:cxnLst/>
            <a:rect l="l" t="t" r="r" b="b"/>
            <a:pathLst>
              <a:path w="21600" h="21315" extrusionOk="0">
                <a:moveTo>
                  <a:pt x="21600" y="21315"/>
                </a:moveTo>
                <a:lnTo>
                  <a:pt x="21600" y="13849"/>
                </a:lnTo>
                <a:cubicBezTo>
                  <a:pt x="21600" y="11569"/>
                  <a:pt x="20920" y="9461"/>
                  <a:pt x="19816" y="8321"/>
                </a:cubicBezTo>
                <a:lnTo>
                  <a:pt x="12585" y="855"/>
                </a:lnTo>
                <a:cubicBezTo>
                  <a:pt x="11480" y="-285"/>
                  <a:pt x="10120" y="-285"/>
                  <a:pt x="9015" y="855"/>
                </a:cubicBezTo>
                <a:lnTo>
                  <a:pt x="1785" y="8321"/>
                </a:lnTo>
                <a:cubicBezTo>
                  <a:pt x="680" y="9461"/>
                  <a:pt x="0" y="11569"/>
                  <a:pt x="0" y="13849"/>
                </a:cubicBezTo>
                <a:lnTo>
                  <a:pt x="0" y="21315"/>
                </a:ln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875251" y="3108746"/>
            <a:ext cx="1238537" cy="1367251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6750099" y="2565690"/>
            <a:ext cx="1670713" cy="184417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8078502" y="1646297"/>
            <a:ext cx="1238537" cy="1367197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-276225" y="372088"/>
            <a:ext cx="2001163" cy="2208980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6750100" y="993931"/>
            <a:ext cx="874503" cy="965303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-211075" y="4039231"/>
            <a:ext cx="874503" cy="965303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73" name="Google Shape;73;p5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127" name="Google Shape;127;p8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-981075" y="-3"/>
            <a:ext cx="11516344" cy="5143455"/>
            <a:chOff x="-981075" y="-3"/>
            <a:chExt cx="11516344" cy="5143455"/>
          </a:xfrm>
        </p:grpSpPr>
        <p:sp>
          <p:nvSpPr>
            <p:cNvPr id="159" name="Google Shape;159;p10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71" name="Google Shape;17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2"/>
          <p:cNvPicPr preferRelativeResize="0"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065" y="427722"/>
            <a:ext cx="3402298" cy="3768721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440871" y="2890157"/>
            <a:ext cx="5257951" cy="12176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Palestinian House Store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 txBox="1">
            <a:spLocks noGrp="1"/>
          </p:cNvSpPr>
          <p:nvPr>
            <p:ph type="body" idx="1"/>
          </p:nvPr>
        </p:nvSpPr>
        <p:spPr>
          <a:xfrm>
            <a:off x="2366239" y="839775"/>
            <a:ext cx="4411521" cy="3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000" b="1" i="0" dirty="0"/>
              <a:t>Application Results</a:t>
            </a:r>
            <a:endParaRPr sz="4000" b="1" i="0" dirty="0"/>
          </a:p>
        </p:txBody>
      </p:sp>
      <p:sp>
        <p:nvSpPr>
          <p:cNvPr id="234" name="Google Shape;234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10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70" name="Google Shape;470;p31"/>
          <p:cNvGrpSpPr/>
          <p:nvPr/>
        </p:nvGrpSpPr>
        <p:grpSpPr>
          <a:xfrm>
            <a:off x="896893" y="332911"/>
            <a:ext cx="2119546" cy="4396359"/>
            <a:chOff x="2547150" y="238125"/>
            <a:chExt cx="2525675" cy="5238750"/>
          </a:xfrm>
        </p:grpSpPr>
        <p:sp>
          <p:nvSpPr>
            <p:cNvPr id="471" name="Google Shape;471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470;p31">
            <a:extLst>
              <a:ext uri="{FF2B5EF4-FFF2-40B4-BE49-F238E27FC236}">
                <a16:creationId xmlns:a16="http://schemas.microsoft.com/office/drawing/2014/main" id="{E0C67B66-81F4-85C7-9B30-724C35575EE7}"/>
              </a:ext>
            </a:extLst>
          </p:cNvPr>
          <p:cNvGrpSpPr/>
          <p:nvPr/>
        </p:nvGrpSpPr>
        <p:grpSpPr>
          <a:xfrm>
            <a:off x="6003679" y="330375"/>
            <a:ext cx="2119546" cy="4396359"/>
            <a:chOff x="2547150" y="238125"/>
            <a:chExt cx="2525675" cy="5238750"/>
          </a:xfrm>
        </p:grpSpPr>
        <p:sp>
          <p:nvSpPr>
            <p:cNvPr id="11" name="Google Shape;471;p31">
              <a:extLst>
                <a:ext uri="{FF2B5EF4-FFF2-40B4-BE49-F238E27FC236}">
                  <a16:creationId xmlns:a16="http://schemas.microsoft.com/office/drawing/2014/main" id="{03DD411E-D415-2D6B-E439-7E1FDE91606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2;p31">
              <a:extLst>
                <a:ext uri="{FF2B5EF4-FFF2-40B4-BE49-F238E27FC236}">
                  <a16:creationId xmlns:a16="http://schemas.microsoft.com/office/drawing/2014/main" id="{615DDBB1-3E00-749F-9E2A-794775E2CB02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73;p31">
              <a:extLst>
                <a:ext uri="{FF2B5EF4-FFF2-40B4-BE49-F238E27FC236}">
                  <a16:creationId xmlns:a16="http://schemas.microsoft.com/office/drawing/2014/main" id="{E6593859-8FE0-13BF-E834-5176899ECFB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4;p31">
              <a:extLst>
                <a:ext uri="{FF2B5EF4-FFF2-40B4-BE49-F238E27FC236}">
                  <a16:creationId xmlns:a16="http://schemas.microsoft.com/office/drawing/2014/main" id="{3FF80062-168B-DD4F-F163-F7A893A09944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470;p31">
            <a:extLst>
              <a:ext uri="{FF2B5EF4-FFF2-40B4-BE49-F238E27FC236}">
                <a16:creationId xmlns:a16="http://schemas.microsoft.com/office/drawing/2014/main" id="{F71DE883-8F61-62FA-6F88-40D44CE75E22}"/>
              </a:ext>
            </a:extLst>
          </p:cNvPr>
          <p:cNvGrpSpPr/>
          <p:nvPr/>
        </p:nvGrpSpPr>
        <p:grpSpPr>
          <a:xfrm>
            <a:off x="3417183" y="330374"/>
            <a:ext cx="2119546" cy="4396359"/>
            <a:chOff x="2547150" y="238125"/>
            <a:chExt cx="2525675" cy="5238750"/>
          </a:xfrm>
        </p:grpSpPr>
        <p:sp>
          <p:nvSpPr>
            <p:cNvPr id="16" name="Google Shape;471;p31">
              <a:extLst>
                <a:ext uri="{FF2B5EF4-FFF2-40B4-BE49-F238E27FC236}">
                  <a16:creationId xmlns:a16="http://schemas.microsoft.com/office/drawing/2014/main" id="{F3F4F913-4AAB-E11B-984D-224672E6A4F3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72;p31">
              <a:extLst>
                <a:ext uri="{FF2B5EF4-FFF2-40B4-BE49-F238E27FC236}">
                  <a16:creationId xmlns:a16="http://schemas.microsoft.com/office/drawing/2014/main" id="{AFDF5F9A-95EB-2165-DE8C-736462F2F9A0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73;p31">
              <a:extLst>
                <a:ext uri="{FF2B5EF4-FFF2-40B4-BE49-F238E27FC236}">
                  <a16:creationId xmlns:a16="http://schemas.microsoft.com/office/drawing/2014/main" id="{BC3A5D1A-C936-7FA3-F527-97173A58C300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74;p31">
              <a:extLst>
                <a:ext uri="{FF2B5EF4-FFF2-40B4-BE49-F238E27FC236}">
                  <a16:creationId xmlns:a16="http://schemas.microsoft.com/office/drawing/2014/main" id="{36DD384D-A6D9-E718-B43A-45D7FB568371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74E36F53-CAD0-A1D4-A359-27C5B1C1A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83" y="719259"/>
            <a:ext cx="1992950" cy="3607490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7EEC4E38-D511-713B-2102-51AB9D2A7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629" y="719260"/>
            <a:ext cx="2014146" cy="3620868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C12D28B6-2C28-F47E-9FAE-525FFBDD0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224" y="734472"/>
            <a:ext cx="2025122" cy="36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73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70" name="Google Shape;470;p31"/>
          <p:cNvGrpSpPr/>
          <p:nvPr/>
        </p:nvGrpSpPr>
        <p:grpSpPr>
          <a:xfrm>
            <a:off x="896893" y="332911"/>
            <a:ext cx="2119546" cy="4396359"/>
            <a:chOff x="2547150" y="238125"/>
            <a:chExt cx="2525675" cy="5238750"/>
          </a:xfrm>
        </p:grpSpPr>
        <p:sp>
          <p:nvSpPr>
            <p:cNvPr id="471" name="Google Shape;471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470;p31">
            <a:extLst>
              <a:ext uri="{FF2B5EF4-FFF2-40B4-BE49-F238E27FC236}">
                <a16:creationId xmlns:a16="http://schemas.microsoft.com/office/drawing/2014/main" id="{E0C67B66-81F4-85C7-9B30-724C35575EE7}"/>
              </a:ext>
            </a:extLst>
          </p:cNvPr>
          <p:cNvGrpSpPr/>
          <p:nvPr/>
        </p:nvGrpSpPr>
        <p:grpSpPr>
          <a:xfrm>
            <a:off x="6003679" y="330375"/>
            <a:ext cx="2119546" cy="4396359"/>
            <a:chOff x="2547150" y="238125"/>
            <a:chExt cx="2525675" cy="5238750"/>
          </a:xfrm>
        </p:grpSpPr>
        <p:sp>
          <p:nvSpPr>
            <p:cNvPr id="11" name="Google Shape;471;p31">
              <a:extLst>
                <a:ext uri="{FF2B5EF4-FFF2-40B4-BE49-F238E27FC236}">
                  <a16:creationId xmlns:a16="http://schemas.microsoft.com/office/drawing/2014/main" id="{03DD411E-D415-2D6B-E439-7E1FDE91606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2;p31">
              <a:extLst>
                <a:ext uri="{FF2B5EF4-FFF2-40B4-BE49-F238E27FC236}">
                  <a16:creationId xmlns:a16="http://schemas.microsoft.com/office/drawing/2014/main" id="{615DDBB1-3E00-749F-9E2A-794775E2CB02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73;p31">
              <a:extLst>
                <a:ext uri="{FF2B5EF4-FFF2-40B4-BE49-F238E27FC236}">
                  <a16:creationId xmlns:a16="http://schemas.microsoft.com/office/drawing/2014/main" id="{E6593859-8FE0-13BF-E834-5176899ECFB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4;p31">
              <a:extLst>
                <a:ext uri="{FF2B5EF4-FFF2-40B4-BE49-F238E27FC236}">
                  <a16:creationId xmlns:a16="http://schemas.microsoft.com/office/drawing/2014/main" id="{3FF80062-168B-DD4F-F163-F7A893A09944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470;p31">
            <a:extLst>
              <a:ext uri="{FF2B5EF4-FFF2-40B4-BE49-F238E27FC236}">
                <a16:creationId xmlns:a16="http://schemas.microsoft.com/office/drawing/2014/main" id="{F71DE883-8F61-62FA-6F88-40D44CE75E22}"/>
              </a:ext>
            </a:extLst>
          </p:cNvPr>
          <p:cNvGrpSpPr/>
          <p:nvPr/>
        </p:nvGrpSpPr>
        <p:grpSpPr>
          <a:xfrm>
            <a:off x="3417183" y="330374"/>
            <a:ext cx="2119546" cy="4396359"/>
            <a:chOff x="2547150" y="238125"/>
            <a:chExt cx="2525675" cy="5238750"/>
          </a:xfrm>
        </p:grpSpPr>
        <p:sp>
          <p:nvSpPr>
            <p:cNvPr id="16" name="Google Shape;471;p31">
              <a:extLst>
                <a:ext uri="{FF2B5EF4-FFF2-40B4-BE49-F238E27FC236}">
                  <a16:creationId xmlns:a16="http://schemas.microsoft.com/office/drawing/2014/main" id="{F3F4F913-4AAB-E11B-984D-224672E6A4F3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72;p31">
              <a:extLst>
                <a:ext uri="{FF2B5EF4-FFF2-40B4-BE49-F238E27FC236}">
                  <a16:creationId xmlns:a16="http://schemas.microsoft.com/office/drawing/2014/main" id="{AFDF5F9A-95EB-2165-DE8C-736462F2F9A0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73;p31">
              <a:extLst>
                <a:ext uri="{FF2B5EF4-FFF2-40B4-BE49-F238E27FC236}">
                  <a16:creationId xmlns:a16="http://schemas.microsoft.com/office/drawing/2014/main" id="{BC3A5D1A-C936-7FA3-F527-97173A58C300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74;p31">
              <a:extLst>
                <a:ext uri="{FF2B5EF4-FFF2-40B4-BE49-F238E27FC236}">
                  <a16:creationId xmlns:a16="http://schemas.microsoft.com/office/drawing/2014/main" id="{36DD384D-A6D9-E718-B43A-45D7FB568371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صورة 3">
            <a:extLst>
              <a:ext uri="{FF2B5EF4-FFF2-40B4-BE49-F238E27FC236}">
                <a16:creationId xmlns:a16="http://schemas.microsoft.com/office/drawing/2014/main" id="{3722FABE-5112-40F9-2C4B-B60CDC90F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72" y="712639"/>
            <a:ext cx="2014894" cy="3614109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A12030A6-FEF8-A221-9456-E7EF82B0C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389" y="725030"/>
            <a:ext cx="1994698" cy="3599181"/>
          </a:xfrm>
          <a:prstGeom prst="rect">
            <a:avLst/>
          </a:prstGeom>
        </p:spPr>
      </p:pic>
      <p:pic>
        <p:nvPicPr>
          <p:cNvPr id="20" name="صورة 19">
            <a:extLst>
              <a:ext uri="{FF2B5EF4-FFF2-40B4-BE49-F238E27FC236}">
                <a16:creationId xmlns:a16="http://schemas.microsoft.com/office/drawing/2014/main" id="{D16972D0-6623-0F84-353A-ABFDCDA84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783" y="734472"/>
            <a:ext cx="1989562" cy="358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28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70" name="Google Shape;470;p31"/>
          <p:cNvGrpSpPr/>
          <p:nvPr/>
        </p:nvGrpSpPr>
        <p:grpSpPr>
          <a:xfrm>
            <a:off x="896893" y="332911"/>
            <a:ext cx="2119546" cy="4396359"/>
            <a:chOff x="2547150" y="238125"/>
            <a:chExt cx="2525675" cy="5238750"/>
          </a:xfrm>
        </p:grpSpPr>
        <p:sp>
          <p:nvSpPr>
            <p:cNvPr id="471" name="Google Shape;471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470;p31">
            <a:extLst>
              <a:ext uri="{FF2B5EF4-FFF2-40B4-BE49-F238E27FC236}">
                <a16:creationId xmlns:a16="http://schemas.microsoft.com/office/drawing/2014/main" id="{E0C67B66-81F4-85C7-9B30-724C35575EE7}"/>
              </a:ext>
            </a:extLst>
          </p:cNvPr>
          <p:cNvGrpSpPr/>
          <p:nvPr/>
        </p:nvGrpSpPr>
        <p:grpSpPr>
          <a:xfrm>
            <a:off x="6003679" y="330375"/>
            <a:ext cx="2119546" cy="4396359"/>
            <a:chOff x="2547150" y="238125"/>
            <a:chExt cx="2525675" cy="5238750"/>
          </a:xfrm>
        </p:grpSpPr>
        <p:sp>
          <p:nvSpPr>
            <p:cNvPr id="11" name="Google Shape;471;p31">
              <a:extLst>
                <a:ext uri="{FF2B5EF4-FFF2-40B4-BE49-F238E27FC236}">
                  <a16:creationId xmlns:a16="http://schemas.microsoft.com/office/drawing/2014/main" id="{03DD411E-D415-2D6B-E439-7E1FDE91606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2;p31">
              <a:extLst>
                <a:ext uri="{FF2B5EF4-FFF2-40B4-BE49-F238E27FC236}">
                  <a16:creationId xmlns:a16="http://schemas.microsoft.com/office/drawing/2014/main" id="{615DDBB1-3E00-749F-9E2A-794775E2CB02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73;p31">
              <a:extLst>
                <a:ext uri="{FF2B5EF4-FFF2-40B4-BE49-F238E27FC236}">
                  <a16:creationId xmlns:a16="http://schemas.microsoft.com/office/drawing/2014/main" id="{E6593859-8FE0-13BF-E834-5176899ECFB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4;p31">
              <a:extLst>
                <a:ext uri="{FF2B5EF4-FFF2-40B4-BE49-F238E27FC236}">
                  <a16:creationId xmlns:a16="http://schemas.microsoft.com/office/drawing/2014/main" id="{3FF80062-168B-DD4F-F163-F7A893A09944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470;p31">
            <a:extLst>
              <a:ext uri="{FF2B5EF4-FFF2-40B4-BE49-F238E27FC236}">
                <a16:creationId xmlns:a16="http://schemas.microsoft.com/office/drawing/2014/main" id="{F71DE883-8F61-62FA-6F88-40D44CE75E22}"/>
              </a:ext>
            </a:extLst>
          </p:cNvPr>
          <p:cNvGrpSpPr/>
          <p:nvPr/>
        </p:nvGrpSpPr>
        <p:grpSpPr>
          <a:xfrm>
            <a:off x="3417183" y="330374"/>
            <a:ext cx="2119546" cy="4396359"/>
            <a:chOff x="2547150" y="238125"/>
            <a:chExt cx="2525675" cy="5238750"/>
          </a:xfrm>
        </p:grpSpPr>
        <p:sp>
          <p:nvSpPr>
            <p:cNvPr id="16" name="Google Shape;471;p31">
              <a:extLst>
                <a:ext uri="{FF2B5EF4-FFF2-40B4-BE49-F238E27FC236}">
                  <a16:creationId xmlns:a16="http://schemas.microsoft.com/office/drawing/2014/main" id="{F3F4F913-4AAB-E11B-984D-224672E6A4F3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72;p31">
              <a:extLst>
                <a:ext uri="{FF2B5EF4-FFF2-40B4-BE49-F238E27FC236}">
                  <a16:creationId xmlns:a16="http://schemas.microsoft.com/office/drawing/2014/main" id="{AFDF5F9A-95EB-2165-DE8C-736462F2F9A0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73;p31">
              <a:extLst>
                <a:ext uri="{FF2B5EF4-FFF2-40B4-BE49-F238E27FC236}">
                  <a16:creationId xmlns:a16="http://schemas.microsoft.com/office/drawing/2014/main" id="{BC3A5D1A-C936-7FA3-F527-97173A58C300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74;p31">
              <a:extLst>
                <a:ext uri="{FF2B5EF4-FFF2-40B4-BE49-F238E27FC236}">
                  <a16:creationId xmlns:a16="http://schemas.microsoft.com/office/drawing/2014/main" id="{36DD384D-A6D9-E718-B43A-45D7FB568371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36765A62-FF67-3CF0-0FDF-0133F6437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64" y="727567"/>
            <a:ext cx="1994270" cy="3599181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4660BD8B-1C9C-1208-C123-FF7AB1B16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389" y="725030"/>
            <a:ext cx="1994698" cy="3599181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EA89BAF1-0F24-6992-ABBC-75417E1C1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490" y="725030"/>
            <a:ext cx="1971381" cy="359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0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0" name="Google Shape;493;p33">
            <a:extLst>
              <a:ext uri="{FF2B5EF4-FFF2-40B4-BE49-F238E27FC236}">
                <a16:creationId xmlns:a16="http://schemas.microsoft.com/office/drawing/2014/main" id="{650008CD-721D-3B45-1560-3FBEB798E8A2}"/>
              </a:ext>
            </a:extLst>
          </p:cNvPr>
          <p:cNvGrpSpPr/>
          <p:nvPr/>
        </p:nvGrpSpPr>
        <p:grpSpPr>
          <a:xfrm>
            <a:off x="141824" y="1295377"/>
            <a:ext cx="4294854" cy="2516304"/>
            <a:chOff x="1177450" y="241631"/>
            <a:chExt cx="6173152" cy="3616776"/>
          </a:xfrm>
        </p:grpSpPr>
        <p:sp>
          <p:nvSpPr>
            <p:cNvPr id="11" name="Google Shape;494;p33">
              <a:extLst>
                <a:ext uri="{FF2B5EF4-FFF2-40B4-BE49-F238E27FC236}">
                  <a16:creationId xmlns:a16="http://schemas.microsoft.com/office/drawing/2014/main" id="{F7019578-7988-A5E2-6EB5-18E01879EB1D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95;p33">
              <a:extLst>
                <a:ext uri="{FF2B5EF4-FFF2-40B4-BE49-F238E27FC236}">
                  <a16:creationId xmlns:a16="http://schemas.microsoft.com/office/drawing/2014/main" id="{7BC9CAEB-D365-4B56-1F34-79FEF465C252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96;p33">
              <a:extLst>
                <a:ext uri="{FF2B5EF4-FFF2-40B4-BE49-F238E27FC236}">
                  <a16:creationId xmlns:a16="http://schemas.microsoft.com/office/drawing/2014/main" id="{19851D0B-F5B0-AC21-5F47-FEA4B13B523A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97;p33">
              <a:extLst>
                <a:ext uri="{FF2B5EF4-FFF2-40B4-BE49-F238E27FC236}">
                  <a16:creationId xmlns:a16="http://schemas.microsoft.com/office/drawing/2014/main" id="{3CAC72D8-B17E-0689-2304-C70BA3D00A07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493;p33">
            <a:extLst>
              <a:ext uri="{FF2B5EF4-FFF2-40B4-BE49-F238E27FC236}">
                <a16:creationId xmlns:a16="http://schemas.microsoft.com/office/drawing/2014/main" id="{48A5CDF2-BB48-83DD-338E-F3C1A663C0BF}"/>
              </a:ext>
            </a:extLst>
          </p:cNvPr>
          <p:cNvGrpSpPr/>
          <p:nvPr/>
        </p:nvGrpSpPr>
        <p:grpSpPr>
          <a:xfrm>
            <a:off x="4572000" y="1313598"/>
            <a:ext cx="4294854" cy="2516304"/>
            <a:chOff x="1177450" y="241631"/>
            <a:chExt cx="6173152" cy="3616776"/>
          </a:xfrm>
        </p:grpSpPr>
        <p:sp>
          <p:nvSpPr>
            <p:cNvPr id="16" name="Google Shape;494;p33">
              <a:extLst>
                <a:ext uri="{FF2B5EF4-FFF2-40B4-BE49-F238E27FC236}">
                  <a16:creationId xmlns:a16="http://schemas.microsoft.com/office/drawing/2014/main" id="{3BE14D4F-F37F-F3E9-9272-BA05A9843BFB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95;p33">
              <a:extLst>
                <a:ext uri="{FF2B5EF4-FFF2-40B4-BE49-F238E27FC236}">
                  <a16:creationId xmlns:a16="http://schemas.microsoft.com/office/drawing/2014/main" id="{F78F177E-34D4-062C-00F5-226DD405C056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96;p33">
              <a:extLst>
                <a:ext uri="{FF2B5EF4-FFF2-40B4-BE49-F238E27FC236}">
                  <a16:creationId xmlns:a16="http://schemas.microsoft.com/office/drawing/2014/main" id="{7A292509-A366-9DAE-BFB5-D95F87ABD08C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97;p33">
              <a:extLst>
                <a:ext uri="{FF2B5EF4-FFF2-40B4-BE49-F238E27FC236}">
                  <a16:creationId xmlns:a16="http://schemas.microsoft.com/office/drawing/2014/main" id="{2874B701-2C73-9A9E-F6AF-9BBA22292075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07863ED7-F192-E7B1-D536-47290AF2E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88" y="1432791"/>
            <a:ext cx="3318857" cy="2116744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10051843-919E-DDCA-DCF5-D2023F215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026" y="1462152"/>
            <a:ext cx="3360829" cy="210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69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081600" y="3064125"/>
            <a:ext cx="6744441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baseline="0" dirty="0">
                <a:solidFill>
                  <a:schemeClr val="accent2"/>
                </a:solidFill>
                <a:latin typeface="Catamaran" panose="020B0604020202020204" charset="0"/>
                <a:cs typeface="Catamaran" panose="020B0604020202020204" charset="0"/>
              </a:rPr>
              <a:t>Related Work &amp; Evaluation</a:t>
            </a:r>
            <a:endParaRPr lang="en-US" sz="1800" dirty="0">
              <a:solidFill>
                <a:schemeClr val="accent2"/>
              </a:solidFill>
              <a:latin typeface="Catamaran" panose="020B0604020202020204" charset="0"/>
              <a:ea typeface="Catamaran"/>
              <a:cs typeface="Catamaran" panose="020B0604020202020204" charset="0"/>
              <a:sym typeface="Catamaran"/>
            </a:endParaRPr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834409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baseline="0" dirty="0">
                <a:solidFill>
                  <a:schemeClr val="accent2"/>
                </a:solidFill>
                <a:latin typeface="Catamaran" panose="020B0604020202020204" charset="0"/>
                <a:cs typeface="Catamaran" panose="020B0604020202020204" charset="0"/>
              </a:rPr>
              <a:t>Related Work</a:t>
            </a:r>
            <a:endParaRPr sz="4000" dirty="0">
              <a:solidFill>
                <a:schemeClr val="accent2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0" name="Google Shape;1027;p47">
            <a:extLst>
              <a:ext uri="{FF2B5EF4-FFF2-40B4-BE49-F238E27FC236}">
                <a16:creationId xmlns:a16="http://schemas.microsoft.com/office/drawing/2014/main" id="{42862405-4CE8-24FC-89FB-9D433FE578C8}"/>
              </a:ext>
            </a:extLst>
          </p:cNvPr>
          <p:cNvGrpSpPr/>
          <p:nvPr/>
        </p:nvGrpSpPr>
        <p:grpSpPr>
          <a:xfrm>
            <a:off x="72067" y="887902"/>
            <a:ext cx="366502" cy="292496"/>
            <a:chOff x="1921475" y="3695200"/>
            <a:chExt cx="438400" cy="349875"/>
          </a:xfrm>
        </p:grpSpPr>
        <p:sp>
          <p:nvSpPr>
            <p:cNvPr id="11" name="Google Shape;1028;p47">
              <a:extLst>
                <a:ext uri="{FF2B5EF4-FFF2-40B4-BE49-F238E27FC236}">
                  <a16:creationId xmlns:a16="http://schemas.microsoft.com/office/drawing/2014/main" id="{294B8795-2D18-ABDD-EB31-C6B65B018AE7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1029;p47">
              <a:extLst>
                <a:ext uri="{FF2B5EF4-FFF2-40B4-BE49-F238E27FC236}">
                  <a16:creationId xmlns:a16="http://schemas.microsoft.com/office/drawing/2014/main" id="{CD1FD3DC-80C2-389C-B1E8-1E51E429D36A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1030;p47">
              <a:extLst>
                <a:ext uri="{FF2B5EF4-FFF2-40B4-BE49-F238E27FC236}">
                  <a16:creationId xmlns:a16="http://schemas.microsoft.com/office/drawing/2014/main" id="{69268022-7E19-3B09-DDD0-64BBB6F8F02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4" name="جدول 3">
            <a:extLst>
              <a:ext uri="{FF2B5EF4-FFF2-40B4-BE49-F238E27FC236}">
                <a16:creationId xmlns:a16="http://schemas.microsoft.com/office/drawing/2014/main" id="{BC959F36-E58B-5A63-A5BC-97ED39A6D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661970"/>
              </p:ext>
            </p:extLst>
          </p:nvPr>
        </p:nvGraphicFramePr>
        <p:xfrm>
          <a:off x="779100" y="1232300"/>
          <a:ext cx="5303022" cy="3749509"/>
        </p:xfrm>
        <a:graphic>
          <a:graphicData uri="http://schemas.openxmlformats.org/drawingml/2006/table">
            <a:tbl>
              <a:tblPr rtl="1" firstRow="1" firstCol="1" bandRow="1">
                <a:tableStyleId>{93EC2C83-4F27-46E9-AB52-EA9CB43B9D6F}</a:tableStyleId>
              </a:tblPr>
              <a:tblGrid>
                <a:gridCol w="1039413">
                  <a:extLst>
                    <a:ext uri="{9D8B030D-6E8A-4147-A177-3AD203B41FA5}">
                      <a16:colId xmlns:a16="http://schemas.microsoft.com/office/drawing/2014/main" val="2950955797"/>
                    </a:ext>
                  </a:extLst>
                </a:gridCol>
                <a:gridCol w="1008578">
                  <a:extLst>
                    <a:ext uri="{9D8B030D-6E8A-4147-A177-3AD203B41FA5}">
                      <a16:colId xmlns:a16="http://schemas.microsoft.com/office/drawing/2014/main" val="1190309266"/>
                    </a:ext>
                  </a:extLst>
                </a:gridCol>
                <a:gridCol w="1022594">
                  <a:extLst>
                    <a:ext uri="{9D8B030D-6E8A-4147-A177-3AD203B41FA5}">
                      <a16:colId xmlns:a16="http://schemas.microsoft.com/office/drawing/2014/main" val="157686120"/>
                    </a:ext>
                  </a:extLst>
                </a:gridCol>
                <a:gridCol w="881874">
                  <a:extLst>
                    <a:ext uri="{9D8B030D-6E8A-4147-A177-3AD203B41FA5}">
                      <a16:colId xmlns:a16="http://schemas.microsoft.com/office/drawing/2014/main" val="2643559395"/>
                    </a:ext>
                  </a:extLst>
                </a:gridCol>
                <a:gridCol w="1350563">
                  <a:extLst>
                    <a:ext uri="{9D8B030D-6E8A-4147-A177-3AD203B41FA5}">
                      <a16:colId xmlns:a16="http://schemas.microsoft.com/office/drawing/2014/main" val="522208311"/>
                    </a:ext>
                  </a:extLst>
                </a:gridCol>
              </a:tblGrid>
              <a:tr h="55648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700" dirty="0">
                          <a:effectLst/>
                        </a:rPr>
                        <a:t> </a:t>
                      </a:r>
                      <a:endParaRPr lang="en-US" sz="5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/>
                        <a:t>Palestinian House </a:t>
                      </a:r>
                      <a:endParaRPr lang="en-US" sz="5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US" sz="5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Jumia website</a:t>
                      </a:r>
                      <a:endParaRPr lang="en-US" sz="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US" sz="5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Sender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app</a:t>
                      </a:r>
                      <a:endParaRPr lang="en-US" sz="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700" dirty="0">
                          <a:effectLst/>
                        </a:rPr>
                        <a:t> </a:t>
                      </a:r>
                      <a:endParaRPr lang="en-US" sz="5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dirty="0">
                          <a:effectLst/>
                        </a:rPr>
                        <a:t>Azeez</a:t>
                      </a:r>
                      <a:endParaRPr lang="en-US" sz="800" b="1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dirty="0">
                          <a:effectLst/>
                        </a:rPr>
                        <a:t>app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700" dirty="0">
                          <a:effectLst/>
                        </a:rPr>
                        <a:t> </a:t>
                      </a:r>
                      <a:endParaRPr lang="en-US" sz="5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7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dirty="0">
                          <a:effectLst/>
                        </a:rPr>
                        <a:t>Comparing</a:t>
                      </a:r>
                      <a:endParaRPr lang="en-US" sz="500" b="1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700" dirty="0">
                          <a:effectLst/>
                        </a:rPr>
                        <a:t> </a:t>
                      </a:r>
                      <a:endParaRPr lang="en-US" sz="5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US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578220"/>
                  </a:ext>
                </a:extLst>
              </a:tr>
              <a:tr h="511849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App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Website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App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dirty="0">
                          <a:effectLst/>
                        </a:rPr>
                        <a:t> </a:t>
                      </a:r>
                      <a:endParaRPr lang="en-US" sz="800" b="1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800" b="1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dirty="0">
                          <a:effectLst/>
                        </a:rPr>
                        <a:t>App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</a:rPr>
                        <a:t> </a:t>
                      </a:r>
                      <a:endParaRPr lang="en-US" sz="500" b="1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800" b="1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dirty="0">
                          <a:effectLst/>
                        </a:rPr>
                        <a:t>system shape</a:t>
                      </a:r>
                      <a:endParaRPr lang="en-US" sz="7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352913"/>
                  </a:ext>
                </a:extLst>
              </a:tr>
              <a:tr h="610681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effectLst/>
                        </a:rPr>
                        <a:t> </a:t>
                      </a:r>
                      <a:endParaRPr lang="en-US" sz="800" b="1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effectLst/>
                        </a:rPr>
                        <a:t>Home and handmade products</a:t>
                      </a:r>
                      <a:endParaRPr lang="en-U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All kinds of products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5980" algn="l"/>
                        </a:tabLst>
                      </a:pPr>
                      <a:endParaRPr lang="en-GB" sz="800" b="1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5980" algn="l"/>
                        </a:tabLst>
                      </a:pPr>
                      <a:r>
                        <a:rPr lang="en-GB" sz="800" b="1" dirty="0">
                          <a:effectLst/>
                        </a:rPr>
                        <a:t>Products of restaurants, shops and pharmacies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55980" algn="l"/>
                        </a:tabLst>
                      </a:pP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All kinds of products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effectLst/>
                        </a:rPr>
                        <a:t> </a:t>
                      </a:r>
                      <a:endParaRPr lang="en-US" sz="500" b="1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Products being marketed</a:t>
                      </a:r>
                      <a:endParaRPr lang="en-US" sz="7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465723"/>
                  </a:ext>
                </a:extLst>
              </a:tr>
              <a:tr h="511849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effectLst/>
                        </a:rPr>
                        <a:t> </a:t>
                      </a:r>
                      <a:endParaRPr lang="en-US" sz="800" b="1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effectLst/>
                        </a:rPr>
                        <a:t>Gaza script</a:t>
                      </a:r>
                      <a:endParaRPr lang="en-U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Egypt</a:t>
                      </a:r>
                      <a:endParaRPr lang="en-U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effectLst/>
                        </a:rPr>
                        <a:t> </a:t>
                      </a:r>
                      <a:endParaRPr lang="en-US" sz="800" b="1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effectLst/>
                        </a:rPr>
                        <a:t>Gaza script</a:t>
                      </a:r>
                      <a:endParaRPr lang="en-U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dirty="0">
                          <a:effectLst/>
                        </a:rPr>
                        <a:t> </a:t>
                      </a:r>
                      <a:endParaRPr lang="en-US" sz="800" b="1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dirty="0">
                          <a:effectLst/>
                        </a:rPr>
                        <a:t>Gaza script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dirty="0">
                          <a:effectLst/>
                        </a:rPr>
                        <a:t> </a:t>
                      </a:r>
                      <a:endParaRPr lang="en-US" sz="800" b="1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dirty="0">
                          <a:effectLst/>
                        </a:rPr>
                        <a:t>Geographical location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140016"/>
                  </a:ext>
                </a:extLst>
              </a:tr>
              <a:tr h="511849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effectLst/>
                        </a:rPr>
                        <a:t> </a:t>
                      </a:r>
                      <a:endParaRPr lang="en-US" sz="800" b="1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effectLst/>
                        </a:rPr>
                        <a:t>Cash</a:t>
                      </a:r>
                      <a:endParaRPr lang="en-U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effectLst/>
                        </a:rPr>
                        <a:t> </a:t>
                      </a:r>
                      <a:endParaRPr lang="en-US" sz="800" b="1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effectLst/>
                        </a:rPr>
                        <a:t>Cash or by card</a:t>
                      </a:r>
                      <a:endParaRPr lang="en-U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effectLst/>
                        </a:rPr>
                        <a:t> </a:t>
                      </a:r>
                      <a:endParaRPr lang="en-US" sz="800" b="1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effectLst/>
                        </a:rPr>
                        <a:t>Cash or by card</a:t>
                      </a:r>
                      <a:endParaRPr lang="en-U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dirty="0">
                          <a:effectLst/>
                        </a:rPr>
                        <a:t> </a:t>
                      </a:r>
                      <a:endParaRPr lang="en-US" sz="800" b="1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dirty="0">
                          <a:effectLst/>
                        </a:rPr>
                        <a:t>Cash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dirty="0">
                          <a:effectLst/>
                        </a:rPr>
                        <a:t> </a:t>
                      </a:r>
                      <a:endParaRPr lang="en-US" sz="800" b="1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dirty="0">
                          <a:effectLst/>
                        </a:rPr>
                        <a:t>Payment method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035638"/>
                  </a:ext>
                </a:extLst>
              </a:tr>
              <a:tr h="49306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effectLst/>
                        </a:rPr>
                        <a:t> </a:t>
                      </a:r>
                      <a:endParaRPr lang="en-US" sz="800" b="1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effectLst/>
                        </a:rPr>
                        <a:t>No</a:t>
                      </a:r>
                      <a:endParaRPr lang="en-U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Yes</a:t>
                      </a:r>
                      <a:endParaRPr lang="en-U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effectLst/>
                        </a:rPr>
                        <a:t> </a:t>
                      </a:r>
                      <a:endParaRPr lang="en-US" sz="800" b="1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effectLst/>
                        </a:rPr>
                        <a:t>No</a:t>
                      </a:r>
                      <a:endParaRPr lang="en-U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Yes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dirty="0">
                          <a:effectLst/>
                        </a:rPr>
                        <a:t> </a:t>
                      </a:r>
                      <a:endParaRPr lang="en-US" sz="800" b="1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dirty="0">
                          <a:effectLst/>
                        </a:rPr>
                        <a:t>Having discounts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150591"/>
                  </a:ext>
                </a:extLst>
              </a:tr>
              <a:tr h="49306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effectLst/>
                        </a:rPr>
                        <a:t> </a:t>
                      </a:r>
                      <a:endParaRPr lang="en-US" sz="800" b="1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effectLst/>
                        </a:rPr>
                        <a:t>Yes</a:t>
                      </a:r>
                      <a:endParaRPr lang="en-U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effectLst/>
                        </a:rPr>
                        <a:t> </a:t>
                      </a:r>
                      <a:endParaRPr lang="en-US" sz="800" b="1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effectLst/>
                        </a:rPr>
                        <a:t>Yes</a:t>
                      </a:r>
                      <a:endParaRPr lang="en-U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effectLst/>
                        </a:rPr>
                        <a:t> </a:t>
                      </a:r>
                      <a:endParaRPr lang="en-US" sz="800" b="1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>
                          <a:effectLst/>
                        </a:rPr>
                        <a:t>Yes</a:t>
                      </a:r>
                      <a:endParaRPr lang="en-U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dirty="0">
                          <a:effectLst/>
                        </a:rPr>
                        <a:t> </a:t>
                      </a:r>
                      <a:endParaRPr lang="en-US" sz="800" b="1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dirty="0">
                          <a:effectLst/>
                        </a:rPr>
                        <a:t>Yes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dirty="0">
                          <a:effectLst/>
                        </a:rPr>
                        <a:t> </a:t>
                      </a:r>
                      <a:endParaRPr lang="en-US" sz="800" b="1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b="1" dirty="0">
                          <a:effectLst/>
                        </a:rPr>
                        <a:t>Delivery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558" marR="33558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973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54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baseline="0" dirty="0">
                <a:solidFill>
                  <a:schemeClr val="accent2"/>
                </a:solidFill>
                <a:latin typeface="Catamaran" panose="020B0604020202020204" charset="0"/>
                <a:cs typeface="Catamaran" panose="020B0604020202020204" charset="0"/>
              </a:rPr>
              <a:t>Evaluation</a:t>
            </a:r>
            <a:endParaRPr sz="4000" dirty="0">
              <a:solidFill>
                <a:schemeClr val="accent2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099" y="1503550"/>
            <a:ext cx="7817893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457200" algn="l" rtl="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zh-CN" sz="2400" b="1" spc="-15" dirty="0">
                <a:solidFill>
                  <a:schemeClr val="tx2">
                    <a:lumMod val="10000"/>
                  </a:schemeClr>
                </a:solidFill>
                <a:latin typeface="Catamaran" panose="020B0604020202020204" charset="0"/>
                <a:ea typeface="Mongolian Baiti"/>
                <a:cs typeface="Catamaran" panose="020B0604020202020204" charset="0"/>
              </a:rPr>
              <a:t>Usability</a:t>
            </a:r>
            <a:r>
              <a:rPr lang="en-US" altLang="zh-CN" sz="2400" b="1" spc="-94" dirty="0">
                <a:solidFill>
                  <a:schemeClr val="tx2">
                    <a:lumMod val="1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altLang="zh-CN" sz="2400" b="1" spc="-15" dirty="0">
                <a:solidFill>
                  <a:schemeClr val="tx2">
                    <a:lumMod val="10000"/>
                  </a:schemeClr>
                </a:solidFill>
                <a:latin typeface="Catamaran" panose="020B0604020202020204" charset="0"/>
                <a:ea typeface="Mongolian Baiti"/>
                <a:cs typeface="Catamaran" panose="020B0604020202020204" charset="0"/>
              </a:rPr>
              <a:t>Evaluation</a:t>
            </a:r>
          </a:p>
          <a:p>
            <a:pPr marL="342900" indent="-342900" algn="l" rtl="0">
              <a:lnSpc>
                <a:spcPts val="1000"/>
              </a:lnSpc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tx2">
                  <a:lumMod val="10000"/>
                </a:schemeClr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marL="342900" indent="-342900" algn="l" rtl="0">
              <a:lnSpc>
                <a:spcPts val="1564"/>
              </a:lnSpc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tx2">
                  <a:lumMod val="10000"/>
                </a:schemeClr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marL="457200" indent="-457200" algn="l" rtl="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zh-CN" sz="2400" b="1" spc="-15" dirty="0">
                <a:solidFill>
                  <a:schemeClr val="tx2">
                    <a:lumMod val="10000"/>
                  </a:schemeClr>
                </a:solidFill>
                <a:latin typeface="Catamaran" panose="020B0604020202020204" charset="0"/>
                <a:ea typeface="Mongolian Baiti"/>
                <a:cs typeface="Catamaran" panose="020B0604020202020204" charset="0"/>
              </a:rPr>
              <a:t>Functional</a:t>
            </a:r>
            <a:r>
              <a:rPr lang="en-US" altLang="zh-CN" sz="2400" b="1" spc="-40" dirty="0">
                <a:solidFill>
                  <a:schemeClr val="tx2">
                    <a:lumMod val="1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altLang="zh-CN" sz="2400" b="1" spc="-20" dirty="0">
                <a:solidFill>
                  <a:schemeClr val="tx2">
                    <a:lumMod val="10000"/>
                  </a:schemeClr>
                </a:solidFill>
                <a:latin typeface="Catamaran" panose="020B0604020202020204" charset="0"/>
                <a:ea typeface="Mongolian Baiti"/>
                <a:cs typeface="Catamaran" panose="020B0604020202020204" charset="0"/>
              </a:rPr>
              <a:t>Evaluation</a:t>
            </a:r>
          </a:p>
          <a:p>
            <a:pPr marL="342900" indent="-342900" algn="l" rtl="0">
              <a:lnSpc>
                <a:spcPts val="1000"/>
              </a:lnSpc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tx2">
                  <a:lumMod val="10000"/>
                </a:schemeClr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marL="342900" indent="-342900" algn="l" rtl="0">
              <a:lnSpc>
                <a:spcPts val="1000"/>
              </a:lnSpc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tx2">
                  <a:lumMod val="10000"/>
                </a:schemeClr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marL="342900" indent="-342900" algn="l" rtl="0">
              <a:lnSpc>
                <a:spcPts val="1770"/>
              </a:lnSpc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tx2">
                  <a:lumMod val="10000"/>
                </a:schemeClr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marL="457200" indent="-457200" algn="l" rtl="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zh-CN" sz="2400" b="1" spc="-15" dirty="0">
                <a:solidFill>
                  <a:schemeClr val="tx2">
                    <a:lumMod val="10000"/>
                  </a:schemeClr>
                </a:solidFill>
                <a:latin typeface="Catamaran" panose="020B0604020202020204" charset="0"/>
                <a:ea typeface="Mongolian Baiti"/>
                <a:cs typeface="Catamaran" panose="020B0604020202020204" charset="0"/>
              </a:rPr>
              <a:t>Performance</a:t>
            </a:r>
            <a:r>
              <a:rPr lang="en-US" altLang="zh-CN" sz="2400" b="1" spc="-60" dirty="0">
                <a:solidFill>
                  <a:schemeClr val="tx2">
                    <a:lumMod val="1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altLang="zh-CN" sz="2400" b="1" spc="-20" dirty="0">
                <a:solidFill>
                  <a:schemeClr val="tx2">
                    <a:lumMod val="10000"/>
                  </a:schemeClr>
                </a:solidFill>
                <a:latin typeface="Catamaran" panose="020B0604020202020204" charset="0"/>
                <a:ea typeface="Mongolian Baiti"/>
                <a:cs typeface="Catamaran" panose="020B0604020202020204" charset="0"/>
              </a:rPr>
              <a:t>Evaluation</a:t>
            </a:r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0" name="Google Shape;1027;p47">
            <a:extLst>
              <a:ext uri="{FF2B5EF4-FFF2-40B4-BE49-F238E27FC236}">
                <a16:creationId xmlns:a16="http://schemas.microsoft.com/office/drawing/2014/main" id="{42862405-4CE8-24FC-89FB-9D433FE578C8}"/>
              </a:ext>
            </a:extLst>
          </p:cNvPr>
          <p:cNvGrpSpPr/>
          <p:nvPr/>
        </p:nvGrpSpPr>
        <p:grpSpPr>
          <a:xfrm>
            <a:off x="72067" y="887902"/>
            <a:ext cx="366502" cy="292496"/>
            <a:chOff x="1921475" y="3695200"/>
            <a:chExt cx="438400" cy="349875"/>
          </a:xfrm>
        </p:grpSpPr>
        <p:sp>
          <p:nvSpPr>
            <p:cNvPr id="11" name="Google Shape;1028;p47">
              <a:extLst>
                <a:ext uri="{FF2B5EF4-FFF2-40B4-BE49-F238E27FC236}">
                  <a16:creationId xmlns:a16="http://schemas.microsoft.com/office/drawing/2014/main" id="{294B8795-2D18-ABDD-EB31-C6B65B018AE7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1029;p47">
              <a:extLst>
                <a:ext uri="{FF2B5EF4-FFF2-40B4-BE49-F238E27FC236}">
                  <a16:creationId xmlns:a16="http://schemas.microsoft.com/office/drawing/2014/main" id="{CD1FD3DC-80C2-389C-B1E8-1E51E429D36A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1030;p47">
              <a:extLst>
                <a:ext uri="{FF2B5EF4-FFF2-40B4-BE49-F238E27FC236}">
                  <a16:creationId xmlns:a16="http://schemas.microsoft.com/office/drawing/2014/main" id="{69268022-7E19-3B09-DDD0-64BBB6F8F02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598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Catamaran" panose="020B0604020202020204" charset="0"/>
                <a:cs typeface="Catamaran" panose="020B0604020202020204" charset="0"/>
              </a:rPr>
              <a:t>Usability Evaluation</a:t>
            </a:r>
            <a:endParaRPr sz="2400" dirty="0">
              <a:solidFill>
                <a:schemeClr val="accent2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10" name="Google Shape;1027;p47">
            <a:extLst>
              <a:ext uri="{FF2B5EF4-FFF2-40B4-BE49-F238E27FC236}">
                <a16:creationId xmlns:a16="http://schemas.microsoft.com/office/drawing/2014/main" id="{42862405-4CE8-24FC-89FB-9D433FE578C8}"/>
              </a:ext>
            </a:extLst>
          </p:cNvPr>
          <p:cNvGrpSpPr/>
          <p:nvPr/>
        </p:nvGrpSpPr>
        <p:grpSpPr>
          <a:xfrm>
            <a:off x="72067" y="887902"/>
            <a:ext cx="366502" cy="292496"/>
            <a:chOff x="1921475" y="3695200"/>
            <a:chExt cx="438400" cy="349875"/>
          </a:xfrm>
        </p:grpSpPr>
        <p:sp>
          <p:nvSpPr>
            <p:cNvPr id="11" name="Google Shape;1028;p47">
              <a:extLst>
                <a:ext uri="{FF2B5EF4-FFF2-40B4-BE49-F238E27FC236}">
                  <a16:creationId xmlns:a16="http://schemas.microsoft.com/office/drawing/2014/main" id="{294B8795-2D18-ABDD-EB31-C6B65B018AE7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1029;p47">
              <a:extLst>
                <a:ext uri="{FF2B5EF4-FFF2-40B4-BE49-F238E27FC236}">
                  <a16:creationId xmlns:a16="http://schemas.microsoft.com/office/drawing/2014/main" id="{CD1FD3DC-80C2-389C-B1E8-1E51E429D36A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1030;p47">
              <a:extLst>
                <a:ext uri="{FF2B5EF4-FFF2-40B4-BE49-F238E27FC236}">
                  <a16:creationId xmlns:a16="http://schemas.microsoft.com/office/drawing/2014/main" id="{69268022-7E19-3B09-DDD0-64BBB6F8F02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14" name="مخطط 13">
            <a:extLst>
              <a:ext uri="{FF2B5EF4-FFF2-40B4-BE49-F238E27FC236}">
                <a16:creationId xmlns:a16="http://schemas.microsoft.com/office/drawing/2014/main" id="{2B7D0CA3-4218-6843-E81C-FE3C0F224E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7470528"/>
              </p:ext>
            </p:extLst>
          </p:nvPr>
        </p:nvGraphicFramePr>
        <p:xfrm>
          <a:off x="689956" y="1673276"/>
          <a:ext cx="6176357" cy="3076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59088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Catamaran" panose="020B0604020202020204" charset="0"/>
                <a:cs typeface="Catamaran" panose="020B0604020202020204" charset="0"/>
              </a:rPr>
              <a:t>Functional Evaluation</a:t>
            </a:r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0" name="Google Shape;1027;p47">
            <a:extLst>
              <a:ext uri="{FF2B5EF4-FFF2-40B4-BE49-F238E27FC236}">
                <a16:creationId xmlns:a16="http://schemas.microsoft.com/office/drawing/2014/main" id="{42862405-4CE8-24FC-89FB-9D433FE578C8}"/>
              </a:ext>
            </a:extLst>
          </p:cNvPr>
          <p:cNvGrpSpPr/>
          <p:nvPr/>
        </p:nvGrpSpPr>
        <p:grpSpPr>
          <a:xfrm>
            <a:off x="72067" y="887902"/>
            <a:ext cx="366502" cy="292496"/>
            <a:chOff x="1921475" y="3695200"/>
            <a:chExt cx="438400" cy="349875"/>
          </a:xfrm>
        </p:grpSpPr>
        <p:sp>
          <p:nvSpPr>
            <p:cNvPr id="11" name="Google Shape;1028;p47">
              <a:extLst>
                <a:ext uri="{FF2B5EF4-FFF2-40B4-BE49-F238E27FC236}">
                  <a16:creationId xmlns:a16="http://schemas.microsoft.com/office/drawing/2014/main" id="{294B8795-2D18-ABDD-EB31-C6B65B018AE7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1029;p47">
              <a:extLst>
                <a:ext uri="{FF2B5EF4-FFF2-40B4-BE49-F238E27FC236}">
                  <a16:creationId xmlns:a16="http://schemas.microsoft.com/office/drawing/2014/main" id="{CD1FD3DC-80C2-389C-B1E8-1E51E429D36A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1030;p47">
              <a:extLst>
                <a:ext uri="{FF2B5EF4-FFF2-40B4-BE49-F238E27FC236}">
                  <a16:creationId xmlns:a16="http://schemas.microsoft.com/office/drawing/2014/main" id="{69268022-7E19-3B09-DDD0-64BBB6F8F02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4" name="جدول 3">
            <a:extLst>
              <a:ext uri="{FF2B5EF4-FFF2-40B4-BE49-F238E27FC236}">
                <a16:creationId xmlns:a16="http://schemas.microsoft.com/office/drawing/2014/main" id="{7432A91B-0B75-01F0-7FFC-36EED6ED7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840467"/>
              </p:ext>
            </p:extLst>
          </p:nvPr>
        </p:nvGraphicFramePr>
        <p:xfrm>
          <a:off x="779100" y="1323767"/>
          <a:ext cx="5629720" cy="3426084"/>
        </p:xfrm>
        <a:graphic>
          <a:graphicData uri="http://schemas.openxmlformats.org/drawingml/2006/table">
            <a:tbl>
              <a:tblPr firstRow="1" firstCol="1" bandRow="1">
                <a:tableStyleId>{93EC2C83-4F27-46E9-AB52-EA9CB43B9D6F}</a:tableStyleId>
              </a:tblPr>
              <a:tblGrid>
                <a:gridCol w="2364366">
                  <a:extLst>
                    <a:ext uri="{9D8B030D-6E8A-4147-A177-3AD203B41FA5}">
                      <a16:colId xmlns:a16="http://schemas.microsoft.com/office/drawing/2014/main" val="2111935213"/>
                    </a:ext>
                  </a:extLst>
                </a:gridCol>
                <a:gridCol w="2364366">
                  <a:extLst>
                    <a:ext uri="{9D8B030D-6E8A-4147-A177-3AD203B41FA5}">
                      <a16:colId xmlns:a16="http://schemas.microsoft.com/office/drawing/2014/main" val="1548094551"/>
                    </a:ext>
                  </a:extLst>
                </a:gridCol>
                <a:gridCol w="450494">
                  <a:extLst>
                    <a:ext uri="{9D8B030D-6E8A-4147-A177-3AD203B41FA5}">
                      <a16:colId xmlns:a16="http://schemas.microsoft.com/office/drawing/2014/main" val="1333127378"/>
                    </a:ext>
                  </a:extLst>
                </a:gridCol>
                <a:gridCol w="450494">
                  <a:extLst>
                    <a:ext uri="{9D8B030D-6E8A-4147-A177-3AD203B41FA5}">
                      <a16:colId xmlns:a16="http://schemas.microsoft.com/office/drawing/2014/main" val="2232823975"/>
                    </a:ext>
                  </a:extLst>
                </a:gridCol>
              </a:tblGrid>
              <a:tr h="33225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Question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Yes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No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368352"/>
                  </a:ext>
                </a:extLst>
              </a:tr>
              <a:tr h="217294">
                <a:tc rowSpan="5"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Add Function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add products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/>
                </a:tc>
                <a:tc rowSpan="5"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*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/>
                </a:tc>
                <a:tc rowSpan="5"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/>
                </a:tc>
                <a:extLst>
                  <a:ext uri="{0D108BD9-81ED-4DB2-BD59-A6C34878D82A}">
                    <a16:rowId xmlns:a16="http://schemas.microsoft.com/office/drawing/2014/main" val="1482368231"/>
                  </a:ext>
                </a:extLst>
              </a:tr>
              <a:tr h="215491"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add users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/>
                </a:tc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249986"/>
                  </a:ext>
                </a:extLst>
              </a:tr>
              <a:tr h="215491"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Add sellers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/>
                </a:tc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080906"/>
                  </a:ext>
                </a:extLst>
              </a:tr>
              <a:tr h="215491"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49555" algn="l"/>
                        </a:tabLst>
                      </a:pPr>
                      <a:r>
                        <a:rPr lang="en-US" sz="700">
                          <a:effectLst/>
                        </a:rPr>
                        <a:t>Add Delivery	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/>
                </a:tc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484468"/>
                  </a:ext>
                </a:extLst>
              </a:tr>
              <a:tr h="215491"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Add location coordinates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/>
                </a:tc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81236"/>
                  </a:ext>
                </a:extLst>
              </a:tr>
              <a:tr h="548963">
                <a:tc rowSpan="2"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Retrieve Function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</a:p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Retrieve Order Money 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*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/>
                </a:tc>
                <a:extLst>
                  <a:ext uri="{0D108BD9-81ED-4DB2-BD59-A6C34878D82A}">
                    <a16:rowId xmlns:a16="http://schemas.microsoft.com/office/drawing/2014/main" val="3130316916"/>
                  </a:ext>
                </a:extLst>
              </a:tr>
              <a:tr h="439097"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</a:p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Retrieve Delivery money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*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/>
                </a:tc>
                <a:extLst>
                  <a:ext uri="{0D108BD9-81ED-4DB2-BD59-A6C34878D82A}">
                    <a16:rowId xmlns:a16="http://schemas.microsoft.com/office/drawing/2014/main" val="3824074304"/>
                  </a:ext>
                </a:extLst>
              </a:tr>
              <a:tr h="342171">
                <a:tc rowSpan="3"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Delete Function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</a:p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Delete Order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/>
                </a:tc>
                <a:tc rowSpan="3"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*</a:t>
                      </a: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/>
                </a:tc>
                <a:tc rowSpan="3"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/>
                </a:tc>
                <a:extLst>
                  <a:ext uri="{0D108BD9-81ED-4DB2-BD59-A6C34878D82A}">
                    <a16:rowId xmlns:a16="http://schemas.microsoft.com/office/drawing/2014/main" val="3264341157"/>
                  </a:ext>
                </a:extLst>
              </a:tr>
              <a:tr h="342171"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</a:p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Delete item list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/>
                </a:tc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405676"/>
                  </a:ext>
                </a:extLst>
              </a:tr>
              <a:tr h="342171"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</a:p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Delete item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992" marR="40992" marT="0" marB="0"/>
                </a:tc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ar-S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44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946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>
            <a:spLocks noGrp="1"/>
          </p:cNvSpPr>
          <p:nvPr>
            <p:ph type="ctrTitle" idx="4294967295"/>
          </p:nvPr>
        </p:nvSpPr>
        <p:spPr>
          <a:xfrm>
            <a:off x="3291368" y="912092"/>
            <a:ext cx="4422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 Our Team:</a:t>
            </a:r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4294967295"/>
          </p:nvPr>
        </p:nvSpPr>
        <p:spPr>
          <a:xfrm>
            <a:off x="3446489" y="2240459"/>
            <a:ext cx="4422300" cy="166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AE" sz="1800" b="1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Mohammed Al-Sharif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AE" sz="1800" b="1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Suleiman Abu </a:t>
            </a:r>
            <a:r>
              <a:rPr lang="en-AE" sz="1800" b="1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Jazar</a:t>
            </a:r>
            <a:r>
              <a:rPr lang="en-AE" sz="1800" b="1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AE" sz="1800" b="1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Tariq Siksik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AE" sz="1800" b="1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Osama Othman</a:t>
            </a:r>
            <a:endParaRPr lang="en-AE" sz="2400" b="1" dirty="0">
              <a:effectLst/>
              <a:latin typeface="Catamaran" panose="020B0604020202020204" charset="0"/>
              <a:ea typeface="Calibri" panose="020F0502020204030204" pitchFamily="34" charset="0"/>
              <a:cs typeface="Catamaran" panose="020B0604020202020204" charset="0"/>
            </a:endParaRPr>
          </a:p>
        </p:txBody>
      </p:sp>
      <p:sp>
        <p:nvSpPr>
          <p:cNvPr id="220" name="Google Shape;220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21" name="Google Shape;221;p14"/>
          <p:cNvPicPr preferRelativeResize="0"/>
          <p:nvPr/>
        </p:nvPicPr>
        <p:blipFill>
          <a:blip r:embed="rId3"/>
          <a:srcRect l="19806" r="19806"/>
          <a:stretch/>
        </p:blipFill>
        <p:spPr>
          <a:xfrm>
            <a:off x="1188150" y="401625"/>
            <a:ext cx="1975353" cy="2180734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Google Shape;218;p14">
            <a:extLst>
              <a:ext uri="{FF2B5EF4-FFF2-40B4-BE49-F238E27FC236}">
                <a16:creationId xmlns:a16="http://schemas.microsoft.com/office/drawing/2014/main" id="{B1580CAC-0D74-34B0-DA16-45B4F419DA2B}"/>
              </a:ext>
            </a:extLst>
          </p:cNvPr>
          <p:cNvSpPr txBox="1">
            <a:spLocks/>
          </p:cNvSpPr>
          <p:nvPr/>
        </p:nvSpPr>
        <p:spPr>
          <a:xfrm>
            <a:off x="-846343" y="3322859"/>
            <a:ext cx="442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marR="0" algn="ct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Supervisor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219;p14">
            <a:extLst>
              <a:ext uri="{FF2B5EF4-FFF2-40B4-BE49-F238E27FC236}">
                <a16:creationId xmlns:a16="http://schemas.microsoft.com/office/drawing/2014/main" id="{B1D7BF44-EF90-9D80-2839-122811D650F4}"/>
              </a:ext>
            </a:extLst>
          </p:cNvPr>
          <p:cNvSpPr txBox="1">
            <a:spLocks/>
          </p:cNvSpPr>
          <p:nvPr/>
        </p:nvSpPr>
        <p:spPr>
          <a:xfrm>
            <a:off x="284189" y="4071326"/>
            <a:ext cx="44223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Dr. Hassan Dawoud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Eng. Sahar Abu Al-Khair</a:t>
            </a:r>
            <a:endParaRPr lang="en-US" sz="1600" dirty="0">
              <a:effectLst/>
              <a:latin typeface="Catamaran" panose="020B0604020202020204" charset="0"/>
              <a:ea typeface="Calibri" panose="020F0502020204030204" pitchFamily="34" charset="0"/>
              <a:cs typeface="Catamaran" panose="020B060402020202020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AE" sz="1600" b="1" dirty="0">
              <a:latin typeface="Catamaran" panose="020B0604020202020204" charset="0"/>
              <a:ea typeface="Calibri" panose="020F0502020204030204" pitchFamily="34" charset="0"/>
              <a:cs typeface="Catamaran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Catamaran" panose="020B0604020202020204" charset="0"/>
                <a:cs typeface="Catamaran" panose="020B0604020202020204" charset="0"/>
              </a:rPr>
              <a:t>Performance</a:t>
            </a:r>
            <a:r>
              <a:rPr lang="en-US" altLang="zh-CN" sz="2400" b="1" spc="-60" dirty="0">
                <a:solidFill>
                  <a:schemeClr val="tx2">
                    <a:lumMod val="1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latin typeface="Catamaran" panose="020B0604020202020204" charset="0"/>
                <a:cs typeface="Catamaran" panose="020B0604020202020204" charset="0"/>
              </a:rPr>
              <a:t>Evaluation</a:t>
            </a:r>
            <a:endParaRPr sz="2400" dirty="0">
              <a:solidFill>
                <a:schemeClr val="accent2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0" name="Google Shape;1027;p47">
            <a:extLst>
              <a:ext uri="{FF2B5EF4-FFF2-40B4-BE49-F238E27FC236}">
                <a16:creationId xmlns:a16="http://schemas.microsoft.com/office/drawing/2014/main" id="{42862405-4CE8-24FC-89FB-9D433FE578C8}"/>
              </a:ext>
            </a:extLst>
          </p:cNvPr>
          <p:cNvGrpSpPr/>
          <p:nvPr/>
        </p:nvGrpSpPr>
        <p:grpSpPr>
          <a:xfrm>
            <a:off x="72067" y="887902"/>
            <a:ext cx="366502" cy="292496"/>
            <a:chOff x="1921475" y="3695200"/>
            <a:chExt cx="438400" cy="349875"/>
          </a:xfrm>
        </p:grpSpPr>
        <p:sp>
          <p:nvSpPr>
            <p:cNvPr id="11" name="Google Shape;1028;p47">
              <a:extLst>
                <a:ext uri="{FF2B5EF4-FFF2-40B4-BE49-F238E27FC236}">
                  <a16:creationId xmlns:a16="http://schemas.microsoft.com/office/drawing/2014/main" id="{294B8795-2D18-ABDD-EB31-C6B65B018AE7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1029;p47">
              <a:extLst>
                <a:ext uri="{FF2B5EF4-FFF2-40B4-BE49-F238E27FC236}">
                  <a16:creationId xmlns:a16="http://schemas.microsoft.com/office/drawing/2014/main" id="{CD1FD3DC-80C2-389C-B1E8-1E51E429D36A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1030;p47">
              <a:extLst>
                <a:ext uri="{FF2B5EF4-FFF2-40B4-BE49-F238E27FC236}">
                  <a16:creationId xmlns:a16="http://schemas.microsoft.com/office/drawing/2014/main" id="{69268022-7E19-3B09-DDD0-64BBB6F8F02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4" name="جدول 3">
            <a:extLst>
              <a:ext uri="{FF2B5EF4-FFF2-40B4-BE49-F238E27FC236}">
                <a16:creationId xmlns:a16="http://schemas.microsoft.com/office/drawing/2014/main" id="{00D4D088-8069-5CE7-8554-397730618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81335"/>
              </p:ext>
            </p:extLst>
          </p:nvPr>
        </p:nvGraphicFramePr>
        <p:xfrm>
          <a:off x="656705" y="1464493"/>
          <a:ext cx="6132896" cy="3285358"/>
        </p:xfrm>
        <a:graphic>
          <a:graphicData uri="http://schemas.openxmlformats.org/drawingml/2006/table">
            <a:tbl>
              <a:tblPr firstRow="1" firstCol="1" bandRow="1">
                <a:tableStyleId>{93EC2C83-4F27-46E9-AB52-EA9CB43B9D6F}</a:tableStyleId>
              </a:tblPr>
              <a:tblGrid>
                <a:gridCol w="2044071">
                  <a:extLst>
                    <a:ext uri="{9D8B030D-6E8A-4147-A177-3AD203B41FA5}">
                      <a16:colId xmlns:a16="http://schemas.microsoft.com/office/drawing/2014/main" val="4089022895"/>
                    </a:ext>
                  </a:extLst>
                </a:gridCol>
                <a:gridCol w="2044071">
                  <a:extLst>
                    <a:ext uri="{9D8B030D-6E8A-4147-A177-3AD203B41FA5}">
                      <a16:colId xmlns:a16="http://schemas.microsoft.com/office/drawing/2014/main" val="671584531"/>
                    </a:ext>
                  </a:extLst>
                </a:gridCol>
                <a:gridCol w="2044754">
                  <a:extLst>
                    <a:ext uri="{9D8B030D-6E8A-4147-A177-3AD203B41FA5}">
                      <a16:colId xmlns:a16="http://schemas.microsoft.com/office/drawing/2014/main" val="4123653864"/>
                    </a:ext>
                  </a:extLst>
                </a:gridCol>
              </a:tblGrid>
              <a:tr h="458381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49" marR="60549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Current system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49" marR="60549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Our solution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49" marR="60549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685088"/>
                  </a:ext>
                </a:extLst>
              </a:tr>
              <a:tr h="478905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time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49" marR="60549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 hour – 1 Day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49" marR="60549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 – 5 hours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49" marR="60549" marT="0" marB="0"/>
                </a:tc>
                <a:extLst>
                  <a:ext uri="{0D108BD9-81ED-4DB2-BD59-A6C34878D82A}">
                    <a16:rowId xmlns:a16="http://schemas.microsoft.com/office/drawing/2014/main" val="3810415893"/>
                  </a:ext>
                </a:extLst>
              </a:tr>
              <a:tr h="58701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Fraud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49" marR="60549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49" marR="60549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49" marR="60549" marT="0" marB="0"/>
                </a:tc>
                <a:extLst>
                  <a:ext uri="{0D108BD9-81ED-4DB2-BD59-A6C34878D82A}">
                    <a16:rowId xmlns:a16="http://schemas.microsoft.com/office/drawing/2014/main" val="2834817024"/>
                  </a:ext>
                </a:extLst>
              </a:tr>
              <a:tr h="58701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security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49" marR="60549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Middle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49" marR="60549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49" marR="60549" marT="0" marB="0"/>
                </a:tc>
                <a:extLst>
                  <a:ext uri="{0D108BD9-81ED-4DB2-BD59-A6C34878D82A}">
                    <a16:rowId xmlns:a16="http://schemas.microsoft.com/office/drawing/2014/main" val="2794945718"/>
                  </a:ext>
                </a:extLst>
              </a:tr>
              <a:tr h="58701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Location in map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49" marR="60549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mostly not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49" marR="60549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Existing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49" marR="60549" marT="0" marB="0"/>
                </a:tc>
                <a:extLst>
                  <a:ext uri="{0D108BD9-81ED-4DB2-BD59-A6C34878D82A}">
                    <a16:rowId xmlns:a16="http://schemas.microsoft.com/office/drawing/2014/main" val="545501824"/>
                  </a:ext>
                </a:extLst>
              </a:tr>
              <a:tr h="587018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return order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49" marR="60549" marT="0" marB="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mostly not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49" marR="60549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Existing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0549" marR="60549" marT="0" marB="0"/>
                </a:tc>
                <a:extLst>
                  <a:ext uri="{0D108BD9-81ED-4DB2-BD59-A6C34878D82A}">
                    <a16:rowId xmlns:a16="http://schemas.microsoft.com/office/drawing/2014/main" val="922686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18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2"/>
                </a:solidFill>
                <a:latin typeface="Catamaran" panose="020B0604020202020204" charset="0"/>
                <a:cs typeface="Catamaran" panose="020B0604020202020204" charset="0"/>
              </a:rPr>
              <a:t>Future</a:t>
            </a:r>
            <a:r>
              <a:rPr lang="en-US" sz="2400" b="1" i="0" u="none" strike="noStrike" baseline="0" dirty="0">
                <a:solidFill>
                  <a:srgbClr val="001F5F"/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atamaran" panose="020B0604020202020204" charset="0"/>
                <a:cs typeface="Catamaran" panose="020B0604020202020204" charset="0"/>
              </a:rPr>
              <a:t>Work</a:t>
            </a:r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10" name="Google Shape;1027;p47">
            <a:extLst>
              <a:ext uri="{FF2B5EF4-FFF2-40B4-BE49-F238E27FC236}">
                <a16:creationId xmlns:a16="http://schemas.microsoft.com/office/drawing/2014/main" id="{42862405-4CE8-24FC-89FB-9D433FE578C8}"/>
              </a:ext>
            </a:extLst>
          </p:cNvPr>
          <p:cNvGrpSpPr/>
          <p:nvPr/>
        </p:nvGrpSpPr>
        <p:grpSpPr>
          <a:xfrm>
            <a:off x="72067" y="887902"/>
            <a:ext cx="366502" cy="292496"/>
            <a:chOff x="1921475" y="3695200"/>
            <a:chExt cx="438400" cy="349875"/>
          </a:xfrm>
        </p:grpSpPr>
        <p:sp>
          <p:nvSpPr>
            <p:cNvPr id="11" name="Google Shape;1028;p47">
              <a:extLst>
                <a:ext uri="{FF2B5EF4-FFF2-40B4-BE49-F238E27FC236}">
                  <a16:creationId xmlns:a16="http://schemas.microsoft.com/office/drawing/2014/main" id="{294B8795-2D18-ABDD-EB31-C6B65B018AE7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1029;p47">
              <a:extLst>
                <a:ext uri="{FF2B5EF4-FFF2-40B4-BE49-F238E27FC236}">
                  <a16:creationId xmlns:a16="http://schemas.microsoft.com/office/drawing/2014/main" id="{CD1FD3DC-80C2-389C-B1E8-1E51E429D36A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1030;p47">
              <a:extLst>
                <a:ext uri="{FF2B5EF4-FFF2-40B4-BE49-F238E27FC236}">
                  <a16:creationId xmlns:a16="http://schemas.microsoft.com/office/drawing/2014/main" id="{69268022-7E19-3B09-DDD0-64BBB6F8F02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" name="Google Shape;240;p17">
            <a:extLst>
              <a:ext uri="{FF2B5EF4-FFF2-40B4-BE49-F238E27FC236}">
                <a16:creationId xmlns:a16="http://schemas.microsoft.com/office/drawing/2014/main" id="{E36B155E-5EF5-A75B-F505-02AC1F3E07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9100" y="1511863"/>
            <a:ext cx="7817893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Expand the application to include stores, companies, etc. 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Adopting new items in the application, such as household and electrical appliances, and imported clothes.... etc. 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The possibility of creating a delivery team for the application. 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Support for applications in other languages.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Adding a rating for the sellers and adding comments to the users on the product.</a:t>
            </a:r>
          </a:p>
          <a:p>
            <a:pPr marL="0" indent="0" algn="just" rtl="0">
              <a:lnSpc>
                <a:spcPct val="150000"/>
              </a:lnSpc>
              <a:buNone/>
            </a:pPr>
            <a:endParaRPr lang="en-US" altLang="zh-CN" sz="2400" b="1" spc="-20" dirty="0">
              <a:solidFill>
                <a:schemeClr val="tx2">
                  <a:lumMod val="10000"/>
                </a:schemeClr>
              </a:solidFill>
              <a:latin typeface="Catamaran" panose="020B0604020202020204" charset="0"/>
              <a:ea typeface="Mongolian Baiti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14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2"/>
                </a:solidFill>
                <a:latin typeface="Catamaran" panose="020B0604020202020204" charset="0"/>
                <a:cs typeface="Catamaran" panose="020B0604020202020204" charset="0"/>
              </a:rPr>
              <a:t>Future</a:t>
            </a:r>
            <a:r>
              <a:rPr lang="en-US" sz="2400" b="1" i="0" u="none" strike="noStrike" baseline="0" dirty="0">
                <a:solidFill>
                  <a:srgbClr val="001F5F"/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atamaran" panose="020B0604020202020204" charset="0"/>
                <a:cs typeface="Catamaran" panose="020B0604020202020204" charset="0"/>
              </a:rPr>
              <a:t>Work</a:t>
            </a:r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10" name="Google Shape;1027;p47">
            <a:extLst>
              <a:ext uri="{FF2B5EF4-FFF2-40B4-BE49-F238E27FC236}">
                <a16:creationId xmlns:a16="http://schemas.microsoft.com/office/drawing/2014/main" id="{42862405-4CE8-24FC-89FB-9D433FE578C8}"/>
              </a:ext>
            </a:extLst>
          </p:cNvPr>
          <p:cNvGrpSpPr/>
          <p:nvPr/>
        </p:nvGrpSpPr>
        <p:grpSpPr>
          <a:xfrm>
            <a:off x="72067" y="887902"/>
            <a:ext cx="366502" cy="292496"/>
            <a:chOff x="1921475" y="3695200"/>
            <a:chExt cx="438400" cy="349875"/>
          </a:xfrm>
        </p:grpSpPr>
        <p:sp>
          <p:nvSpPr>
            <p:cNvPr id="11" name="Google Shape;1028;p47">
              <a:extLst>
                <a:ext uri="{FF2B5EF4-FFF2-40B4-BE49-F238E27FC236}">
                  <a16:creationId xmlns:a16="http://schemas.microsoft.com/office/drawing/2014/main" id="{294B8795-2D18-ABDD-EB31-C6B65B018AE7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1029;p47">
              <a:extLst>
                <a:ext uri="{FF2B5EF4-FFF2-40B4-BE49-F238E27FC236}">
                  <a16:creationId xmlns:a16="http://schemas.microsoft.com/office/drawing/2014/main" id="{CD1FD3DC-80C2-389C-B1E8-1E51E429D36A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1030;p47">
              <a:extLst>
                <a:ext uri="{FF2B5EF4-FFF2-40B4-BE49-F238E27FC236}">
                  <a16:creationId xmlns:a16="http://schemas.microsoft.com/office/drawing/2014/main" id="{69268022-7E19-3B09-DDD0-64BBB6F8F02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" name="Google Shape;240;p17">
            <a:extLst>
              <a:ext uri="{FF2B5EF4-FFF2-40B4-BE49-F238E27FC236}">
                <a16:creationId xmlns:a16="http://schemas.microsoft.com/office/drawing/2014/main" id="{E36B155E-5EF5-A75B-F505-02AC1F3E07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9100" y="1636554"/>
            <a:ext cx="7817893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6"/>
            </a:pPr>
            <a:r>
              <a:rPr lang="en-US" sz="1800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Add notifications to the application.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6"/>
            </a:pPr>
            <a:r>
              <a:rPr lang="en-US" sz="1800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The work of a support and inquiries team to receive complaints about the application. 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6"/>
            </a:pPr>
            <a:r>
              <a:rPr lang="en-US" sz="1800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Setting terms and conditions for the application.</a:t>
            </a:r>
          </a:p>
          <a:p>
            <a:pPr marL="0" indent="0" algn="just" rtl="0">
              <a:lnSpc>
                <a:spcPct val="150000"/>
              </a:lnSpc>
              <a:buNone/>
            </a:pPr>
            <a:endParaRPr lang="en-US" altLang="zh-CN" sz="2400" b="1" spc="-20" dirty="0">
              <a:solidFill>
                <a:schemeClr val="tx2">
                  <a:lumMod val="10000"/>
                </a:schemeClr>
              </a:solidFill>
              <a:latin typeface="Catamaran" panose="020B0604020202020204" charset="0"/>
              <a:ea typeface="Mongolian Baiti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981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4"/>
          <p:cNvSpPr txBox="1">
            <a:spLocks noGrp="1"/>
          </p:cNvSpPr>
          <p:nvPr>
            <p:ph type="ctrTitle" idx="4294967295"/>
          </p:nvPr>
        </p:nvSpPr>
        <p:spPr>
          <a:xfrm>
            <a:off x="3381175" y="912092"/>
            <a:ext cx="4422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dirty="0">
                <a:solidFill>
                  <a:schemeClr val="bg1">
                    <a:lumMod val="95000"/>
                  </a:schemeClr>
                </a:solidFill>
                <a:latin typeface="Catamaran" panose="020B0604020202020204" charset="0"/>
                <a:ea typeface="Mongolian Baiti"/>
                <a:cs typeface="Catamaran" panose="020B0604020202020204" charset="0"/>
              </a:rPr>
              <a:t>Thank</a:t>
            </a:r>
            <a:r>
              <a:rPr lang="en-US" altLang="zh-CN" sz="4400" dirty="0">
                <a:solidFill>
                  <a:schemeClr val="bg1">
                    <a:lumMod val="9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altLang="zh-CN" sz="4400" dirty="0">
                <a:solidFill>
                  <a:schemeClr val="bg1">
                    <a:lumMod val="95000"/>
                  </a:schemeClr>
                </a:solidFill>
                <a:latin typeface="Catamaran" panose="020B0604020202020204" charset="0"/>
                <a:ea typeface="Mongolian Baiti"/>
                <a:cs typeface="Catamaran" panose="020B0604020202020204" charset="0"/>
              </a:rPr>
              <a:t>you</a:t>
            </a:r>
            <a:r>
              <a:rPr lang="en-US" altLang="zh-CN" sz="4400" dirty="0">
                <a:solidFill>
                  <a:schemeClr val="bg1">
                    <a:lumMod val="9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altLang="zh-CN" sz="4400" dirty="0">
                <a:solidFill>
                  <a:schemeClr val="bg1">
                    <a:lumMod val="95000"/>
                  </a:schemeClr>
                </a:solidFill>
                <a:latin typeface="Catamaran" panose="020B0604020202020204" charset="0"/>
                <a:ea typeface="Mongolian Baiti"/>
                <a:cs typeface="Catamaran" panose="020B0604020202020204" charset="0"/>
              </a:rPr>
              <a:t>for</a:t>
            </a:r>
            <a:r>
              <a:rPr lang="en-US" altLang="zh-CN" sz="4400" dirty="0">
                <a:solidFill>
                  <a:schemeClr val="bg1">
                    <a:lumMod val="9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altLang="zh-CN" sz="4400" dirty="0">
                <a:solidFill>
                  <a:schemeClr val="bg1">
                    <a:lumMod val="95000"/>
                  </a:schemeClr>
                </a:solidFill>
                <a:latin typeface="Catamaran" panose="020B0604020202020204" charset="0"/>
                <a:ea typeface="Mongolian Baiti"/>
                <a:cs typeface="Catamaran" panose="020B0604020202020204" charset="0"/>
              </a:rPr>
              <a:t>Listening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505" name="Google Shape;505;p34"/>
          <p:cNvSpPr txBox="1">
            <a:spLocks noGrp="1"/>
          </p:cNvSpPr>
          <p:nvPr>
            <p:ph type="subTitle" idx="4294967295"/>
          </p:nvPr>
        </p:nvSpPr>
        <p:spPr>
          <a:xfrm>
            <a:off x="3381175" y="2391166"/>
            <a:ext cx="4422300" cy="166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Any Questions?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506" name="Google Shape;506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23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07" name="Google Shape;507;p34"/>
          <p:cNvPicPr preferRelativeResize="0"/>
          <p:nvPr/>
        </p:nvPicPr>
        <p:blipFill>
          <a:blip r:embed="rId3"/>
          <a:srcRect t="13045" b="13045"/>
          <a:stretch/>
        </p:blipFill>
        <p:spPr>
          <a:xfrm>
            <a:off x="1188150" y="401625"/>
            <a:ext cx="1975353" cy="2180734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9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Presentation Path</a:t>
            </a:r>
            <a:endParaRPr sz="2800" dirty="0"/>
          </a:p>
        </p:txBody>
      </p:sp>
      <p:sp>
        <p:nvSpPr>
          <p:cNvPr id="593" name="Google Shape;593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94" name="Google Shape;594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6" name="Google Shape;596;p39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597" name="Google Shape;597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1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599" name="Google Shape;599;p39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600" name="Google Shape;600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3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02" name="Google Shape;602;p39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603" name="Google Shape;603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5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05" name="Google Shape;605;p39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606" name="Google Shape;606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7" name="Google Shape;607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6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08" name="Google Shape;608;p39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609" name="Google Shape;609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0" name="Google Shape;610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4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11" name="Google Shape;611;p39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612" name="Google Shape;612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3" name="Google Shape;613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2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614" name="Google Shape;614;p39"/>
          <p:cNvSpPr txBox="1"/>
          <p:nvPr/>
        </p:nvSpPr>
        <p:spPr>
          <a:xfrm>
            <a:off x="1379839" y="128550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baseline="0" dirty="0">
                <a:solidFill>
                  <a:srgbClr val="001F5F"/>
                </a:solidFill>
                <a:latin typeface="Catamaran" panose="020B0604020202020204" charset="0"/>
                <a:cs typeface="Catamaran" panose="020B0604020202020204" charset="0"/>
              </a:rPr>
              <a:t>Introduction</a:t>
            </a:r>
            <a:endParaRPr sz="800" dirty="0">
              <a:solidFill>
                <a:schemeClr val="dk1"/>
              </a:solidFill>
              <a:latin typeface="Catamaran" panose="020B0604020202020204" charset="0"/>
              <a:ea typeface="Catamaran"/>
              <a:cs typeface="Catamaran" panose="020B0604020202020204" charset="0"/>
              <a:sym typeface="Catamaran"/>
            </a:endParaRPr>
          </a:p>
        </p:txBody>
      </p:sp>
      <p:sp>
        <p:nvSpPr>
          <p:cNvPr id="615" name="Google Shape;615;p39"/>
          <p:cNvSpPr txBox="1"/>
          <p:nvPr/>
        </p:nvSpPr>
        <p:spPr>
          <a:xfrm>
            <a:off x="3298064" y="1281045"/>
            <a:ext cx="164518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baseline="0" dirty="0">
                <a:solidFill>
                  <a:srgbClr val="001F5F"/>
                </a:solidFill>
                <a:latin typeface="Catamaran" panose="020B0604020202020204" charset="0"/>
                <a:cs typeface="Catamaran" panose="020B0604020202020204" charset="0"/>
              </a:rPr>
              <a:t>Proposed Solation</a:t>
            </a:r>
            <a:endParaRPr sz="800" dirty="0">
              <a:solidFill>
                <a:schemeClr val="dk1"/>
              </a:solidFill>
              <a:latin typeface="Catamaran" panose="020B0604020202020204" charset="0"/>
              <a:ea typeface="Catamaran"/>
              <a:cs typeface="Catamaran" panose="020B0604020202020204" charset="0"/>
              <a:sym typeface="Catamaran"/>
            </a:endParaRPr>
          </a:p>
        </p:txBody>
      </p:sp>
      <p:sp>
        <p:nvSpPr>
          <p:cNvPr id="616" name="Google Shape;616;p39"/>
          <p:cNvSpPr txBox="1"/>
          <p:nvPr/>
        </p:nvSpPr>
        <p:spPr>
          <a:xfrm>
            <a:off x="5187137" y="1277350"/>
            <a:ext cx="191820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baseline="0" dirty="0">
                <a:solidFill>
                  <a:srgbClr val="001F5F"/>
                </a:solidFill>
                <a:latin typeface="Catamaran" panose="020B0604020202020204" charset="0"/>
                <a:cs typeface="Catamaran" panose="020B0604020202020204" charset="0"/>
              </a:rPr>
              <a:t>Related Work &amp; Evaluation</a:t>
            </a:r>
            <a:endParaRPr sz="800" dirty="0">
              <a:solidFill>
                <a:schemeClr val="dk1"/>
              </a:solidFill>
              <a:latin typeface="Catamaran" panose="020B0604020202020204" charset="0"/>
              <a:ea typeface="Catamaran"/>
              <a:cs typeface="Catamaran" panose="020B0604020202020204" charset="0"/>
              <a:sym typeface="Catamaran"/>
            </a:endParaRPr>
          </a:p>
        </p:txBody>
      </p:sp>
      <p:sp>
        <p:nvSpPr>
          <p:cNvPr id="617" name="Google Shape;617;p39"/>
          <p:cNvSpPr txBox="1"/>
          <p:nvPr/>
        </p:nvSpPr>
        <p:spPr>
          <a:xfrm>
            <a:off x="2173139" y="4241479"/>
            <a:ext cx="18109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baseline="0" dirty="0">
                <a:solidFill>
                  <a:srgbClr val="001F5F"/>
                </a:solidFill>
                <a:latin typeface="Catamaran" panose="020B0604020202020204" charset="0"/>
                <a:cs typeface="Catamaran" panose="020B0604020202020204" charset="0"/>
              </a:rPr>
              <a:t>Problem Statement</a:t>
            </a:r>
            <a:endParaRPr sz="800" dirty="0">
              <a:solidFill>
                <a:schemeClr val="dk1"/>
              </a:solidFill>
              <a:latin typeface="Catamaran" panose="020B0604020202020204" charset="0"/>
              <a:ea typeface="Catamaran"/>
              <a:cs typeface="Catamaran" panose="020B0604020202020204" charset="0"/>
              <a:sym typeface="Catamaran"/>
            </a:endParaRPr>
          </a:p>
        </p:txBody>
      </p:sp>
      <p:sp>
        <p:nvSpPr>
          <p:cNvPr id="618" name="Google Shape;618;p39"/>
          <p:cNvSpPr txBox="1"/>
          <p:nvPr/>
        </p:nvSpPr>
        <p:spPr>
          <a:xfrm>
            <a:off x="4306497" y="4250845"/>
            <a:ext cx="156588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baseline="0" dirty="0">
                <a:solidFill>
                  <a:srgbClr val="001F5F"/>
                </a:solidFill>
                <a:latin typeface="Catamaran" panose="020B0604020202020204" charset="0"/>
                <a:cs typeface="Catamaran" panose="020B0604020202020204" charset="0"/>
              </a:rPr>
              <a:t>Testing &amp; Results</a:t>
            </a:r>
            <a:endParaRPr lang="en-US" dirty="0">
              <a:solidFill>
                <a:schemeClr val="dk1"/>
              </a:solidFill>
              <a:latin typeface="Catamaran" panose="020B0604020202020204" charset="0"/>
              <a:ea typeface="Catamaran"/>
              <a:cs typeface="Catamaran" panose="020B0604020202020204" charset="0"/>
              <a:sym typeface="Catamaran"/>
            </a:endParaRPr>
          </a:p>
        </p:txBody>
      </p:sp>
      <p:sp>
        <p:nvSpPr>
          <p:cNvPr id="619" name="Google Shape;619;p39"/>
          <p:cNvSpPr txBox="1"/>
          <p:nvPr/>
        </p:nvSpPr>
        <p:spPr>
          <a:xfrm>
            <a:off x="6462141" y="423649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baseline="0" dirty="0">
                <a:solidFill>
                  <a:srgbClr val="001F5F"/>
                </a:solidFill>
                <a:latin typeface="Catamaran" panose="020B0604020202020204" charset="0"/>
                <a:cs typeface="Catamaran" panose="020B0604020202020204" charset="0"/>
              </a:rPr>
              <a:t>Future Work</a:t>
            </a:r>
            <a:endParaRPr sz="800" dirty="0">
              <a:solidFill>
                <a:schemeClr val="dk1"/>
              </a:solidFill>
              <a:latin typeface="Catamaran" panose="020B0604020202020204" charset="0"/>
              <a:ea typeface="Catamaran"/>
              <a:cs typeface="Catamaran" panose="020B0604020202020204" charset="0"/>
              <a:sym typeface="Catamaran"/>
            </a:endParaRPr>
          </a:p>
        </p:txBody>
      </p:sp>
      <p:grpSp>
        <p:nvGrpSpPr>
          <p:cNvPr id="36" name="Google Shape;905;p47">
            <a:extLst>
              <a:ext uri="{FF2B5EF4-FFF2-40B4-BE49-F238E27FC236}">
                <a16:creationId xmlns:a16="http://schemas.microsoft.com/office/drawing/2014/main" id="{817CE2FF-4F58-EA47-6B31-AB61FFA843B9}"/>
              </a:ext>
            </a:extLst>
          </p:cNvPr>
          <p:cNvGrpSpPr/>
          <p:nvPr/>
        </p:nvGrpSpPr>
        <p:grpSpPr>
          <a:xfrm>
            <a:off x="138793" y="836000"/>
            <a:ext cx="270603" cy="327517"/>
            <a:chOff x="584925" y="922575"/>
            <a:chExt cx="415200" cy="502525"/>
          </a:xfrm>
        </p:grpSpPr>
        <p:sp>
          <p:nvSpPr>
            <p:cNvPr id="37" name="Google Shape;906;p47">
              <a:extLst>
                <a:ext uri="{FF2B5EF4-FFF2-40B4-BE49-F238E27FC236}">
                  <a16:creationId xmlns:a16="http://schemas.microsoft.com/office/drawing/2014/main" id="{696CA28C-3AC3-7922-7AF3-D6DCB7EEE646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" name="Google Shape;907;p47">
              <a:extLst>
                <a:ext uri="{FF2B5EF4-FFF2-40B4-BE49-F238E27FC236}">
                  <a16:creationId xmlns:a16="http://schemas.microsoft.com/office/drawing/2014/main" id="{AD4D68D5-8A11-FC4F-7808-B0D43BEBD189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" name="Google Shape;908;p47">
              <a:extLst>
                <a:ext uri="{FF2B5EF4-FFF2-40B4-BE49-F238E27FC236}">
                  <a16:creationId xmlns:a16="http://schemas.microsoft.com/office/drawing/2014/main" id="{ED74A3BD-7830-7D00-E960-4D5907535CEF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7092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baseline="0" dirty="0">
                <a:solidFill>
                  <a:schemeClr val="accent2"/>
                </a:solidFill>
                <a:latin typeface="Catamaran" panose="020B0604020202020204" charset="0"/>
                <a:cs typeface="Catamaran" panose="020B0604020202020204" charset="0"/>
              </a:rPr>
              <a:t>Problem Statement</a:t>
            </a:r>
            <a:endParaRPr sz="4000" dirty="0">
              <a:solidFill>
                <a:schemeClr val="accent2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099" y="1503550"/>
            <a:ext cx="7817893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Some families or individuals establish their own projects based on the sale of home-made products, and these families suffer from the difficulty of marketing their own product, and showing it to the largest number of people, which leads to a lack of sales and profit and sometimes loss, and sometimes the project is closed .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0" name="Google Shape;1027;p47">
            <a:extLst>
              <a:ext uri="{FF2B5EF4-FFF2-40B4-BE49-F238E27FC236}">
                <a16:creationId xmlns:a16="http://schemas.microsoft.com/office/drawing/2014/main" id="{42862405-4CE8-24FC-89FB-9D433FE578C8}"/>
              </a:ext>
            </a:extLst>
          </p:cNvPr>
          <p:cNvGrpSpPr/>
          <p:nvPr/>
        </p:nvGrpSpPr>
        <p:grpSpPr>
          <a:xfrm>
            <a:off x="72067" y="887902"/>
            <a:ext cx="366502" cy="292496"/>
            <a:chOff x="1921475" y="3695200"/>
            <a:chExt cx="438400" cy="349875"/>
          </a:xfrm>
        </p:grpSpPr>
        <p:sp>
          <p:nvSpPr>
            <p:cNvPr id="11" name="Google Shape;1028;p47">
              <a:extLst>
                <a:ext uri="{FF2B5EF4-FFF2-40B4-BE49-F238E27FC236}">
                  <a16:creationId xmlns:a16="http://schemas.microsoft.com/office/drawing/2014/main" id="{294B8795-2D18-ABDD-EB31-C6B65B018AE7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1029;p47">
              <a:extLst>
                <a:ext uri="{FF2B5EF4-FFF2-40B4-BE49-F238E27FC236}">
                  <a16:creationId xmlns:a16="http://schemas.microsoft.com/office/drawing/2014/main" id="{CD1FD3DC-80C2-389C-B1E8-1E51E429D36A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1030;p47">
              <a:extLst>
                <a:ext uri="{FF2B5EF4-FFF2-40B4-BE49-F238E27FC236}">
                  <a16:creationId xmlns:a16="http://schemas.microsoft.com/office/drawing/2014/main" id="{69268022-7E19-3B09-DDD0-64BBB6F8F02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baseline="0" dirty="0">
                <a:solidFill>
                  <a:schemeClr val="accent2"/>
                </a:solidFill>
                <a:latin typeface="Catamaran" panose="020B0604020202020204" charset="0"/>
                <a:cs typeface="Catamaran" panose="020B0604020202020204" charset="0"/>
              </a:rPr>
              <a:t>Proposed Solution</a:t>
            </a:r>
            <a:endParaRPr sz="4400" dirty="0">
              <a:solidFill>
                <a:schemeClr val="accent2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099" y="1503550"/>
            <a:ext cx="7817893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0" lvl="0" indent="0" algn="just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 Palestinian House is a store application that displays and markets handmade products. The application displays all the sellers available on it, and show their products.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0" name="Google Shape;1027;p47">
            <a:extLst>
              <a:ext uri="{FF2B5EF4-FFF2-40B4-BE49-F238E27FC236}">
                <a16:creationId xmlns:a16="http://schemas.microsoft.com/office/drawing/2014/main" id="{42862405-4CE8-24FC-89FB-9D433FE578C8}"/>
              </a:ext>
            </a:extLst>
          </p:cNvPr>
          <p:cNvGrpSpPr/>
          <p:nvPr/>
        </p:nvGrpSpPr>
        <p:grpSpPr>
          <a:xfrm>
            <a:off x="72067" y="887902"/>
            <a:ext cx="366502" cy="292496"/>
            <a:chOff x="1921475" y="3695200"/>
            <a:chExt cx="438400" cy="349875"/>
          </a:xfrm>
        </p:grpSpPr>
        <p:sp>
          <p:nvSpPr>
            <p:cNvPr id="11" name="Google Shape;1028;p47">
              <a:extLst>
                <a:ext uri="{FF2B5EF4-FFF2-40B4-BE49-F238E27FC236}">
                  <a16:creationId xmlns:a16="http://schemas.microsoft.com/office/drawing/2014/main" id="{294B8795-2D18-ABDD-EB31-C6B65B018AE7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1029;p47">
              <a:extLst>
                <a:ext uri="{FF2B5EF4-FFF2-40B4-BE49-F238E27FC236}">
                  <a16:creationId xmlns:a16="http://schemas.microsoft.com/office/drawing/2014/main" id="{CD1FD3DC-80C2-389C-B1E8-1E51E429D36A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1030;p47">
              <a:extLst>
                <a:ext uri="{FF2B5EF4-FFF2-40B4-BE49-F238E27FC236}">
                  <a16:creationId xmlns:a16="http://schemas.microsoft.com/office/drawing/2014/main" id="{69268022-7E19-3B09-DDD0-64BBB6F8F02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1776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0" spc="-30" dirty="0">
                <a:solidFill>
                  <a:schemeClr val="accent2"/>
                </a:solidFill>
                <a:latin typeface="Catamaran" panose="020B0604020202020204" charset="0"/>
                <a:ea typeface="Mongolian Baiti"/>
                <a:cs typeface="Catamaran" panose="020B0604020202020204" charset="0"/>
              </a:rPr>
              <a:t>System</a:t>
            </a:r>
            <a:r>
              <a:rPr lang="en-US" altLang="zh-CN" sz="2000" spc="-10" dirty="0">
                <a:solidFill>
                  <a:schemeClr val="accent2"/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altLang="zh-CN" sz="2000" spc="-25" dirty="0">
                <a:solidFill>
                  <a:schemeClr val="accent2"/>
                </a:solidFill>
                <a:latin typeface="Catamaran" panose="020B0604020202020204" charset="0"/>
                <a:ea typeface="Mongolian Baiti"/>
                <a:cs typeface="Catamaran" panose="020B0604020202020204" charset="0"/>
              </a:rPr>
              <a:t>Architecture</a:t>
            </a:r>
            <a:r>
              <a:rPr lang="en-US" altLang="zh-CN" sz="2000" spc="-20" dirty="0">
                <a:solidFill>
                  <a:schemeClr val="accent2"/>
                </a:solidFill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altLang="zh-CN" sz="2000" spc="-25" dirty="0">
                <a:solidFill>
                  <a:schemeClr val="accent2"/>
                </a:solidFill>
                <a:latin typeface="Catamaran" panose="020B0604020202020204" charset="0"/>
                <a:ea typeface="Mongolian Baiti"/>
                <a:cs typeface="Catamaran" panose="020B0604020202020204" charset="0"/>
              </a:rPr>
              <a:t>Diagram</a:t>
            </a:r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0" name="Google Shape;1027;p47">
            <a:extLst>
              <a:ext uri="{FF2B5EF4-FFF2-40B4-BE49-F238E27FC236}">
                <a16:creationId xmlns:a16="http://schemas.microsoft.com/office/drawing/2014/main" id="{42862405-4CE8-24FC-89FB-9D433FE578C8}"/>
              </a:ext>
            </a:extLst>
          </p:cNvPr>
          <p:cNvGrpSpPr/>
          <p:nvPr/>
        </p:nvGrpSpPr>
        <p:grpSpPr>
          <a:xfrm>
            <a:off x="72067" y="887902"/>
            <a:ext cx="366502" cy="292496"/>
            <a:chOff x="1921475" y="3695200"/>
            <a:chExt cx="438400" cy="349875"/>
          </a:xfrm>
        </p:grpSpPr>
        <p:sp>
          <p:nvSpPr>
            <p:cNvPr id="11" name="Google Shape;1028;p47">
              <a:extLst>
                <a:ext uri="{FF2B5EF4-FFF2-40B4-BE49-F238E27FC236}">
                  <a16:creationId xmlns:a16="http://schemas.microsoft.com/office/drawing/2014/main" id="{294B8795-2D18-ABDD-EB31-C6B65B018AE7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1029;p47">
              <a:extLst>
                <a:ext uri="{FF2B5EF4-FFF2-40B4-BE49-F238E27FC236}">
                  <a16:creationId xmlns:a16="http://schemas.microsoft.com/office/drawing/2014/main" id="{CD1FD3DC-80C2-389C-B1E8-1E51E429D36A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1030;p47">
              <a:extLst>
                <a:ext uri="{FF2B5EF4-FFF2-40B4-BE49-F238E27FC236}">
                  <a16:creationId xmlns:a16="http://schemas.microsoft.com/office/drawing/2014/main" id="{69268022-7E19-3B09-DDD0-64BBB6F8F02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CF2F0179-C5C8-CF13-11E5-C932C2E9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00" y="1393181"/>
            <a:ext cx="6219599" cy="335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52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141864" y="3064125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baseline="0" dirty="0">
                <a:solidFill>
                  <a:schemeClr val="accent2"/>
                </a:solidFill>
                <a:latin typeface="Catamaran" panose="020B0604020202020204" charset="0"/>
                <a:cs typeface="Catamaran" panose="020B0604020202020204" charset="0"/>
              </a:rPr>
              <a:t>Testing &amp; Results</a:t>
            </a:r>
            <a:endParaRPr lang="en-US" sz="4400" dirty="0">
              <a:solidFill>
                <a:schemeClr val="accent2"/>
              </a:solidFill>
              <a:latin typeface="Catamaran" panose="020B0604020202020204" charset="0"/>
              <a:cs typeface="Catamaran" panose="020B0604020202020204" charset="0"/>
              <a:sym typeface="Catamaran"/>
            </a:endParaRPr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baseline="0" dirty="0">
                <a:solidFill>
                  <a:schemeClr val="accent2"/>
                </a:solidFill>
                <a:latin typeface="Catamaran" panose="020B0604020202020204" charset="0"/>
                <a:cs typeface="Catamaran" panose="020B0604020202020204" charset="0"/>
              </a:rPr>
              <a:t>Application Testing</a:t>
            </a:r>
            <a:endParaRPr sz="4400" dirty="0">
              <a:solidFill>
                <a:schemeClr val="accent2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099" y="1503550"/>
            <a:ext cx="7817893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Test the creation of a new account for each of the user, seller and delivery. 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Test the login process for the user, seller and delivery.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Test the process of logging into the application in the right and wrong way.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Test the side menu and its functions.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atamaran" panose="020B0604020202020204" charset="0"/>
              <a:ea typeface="Calibri" panose="020F0502020204030204" pitchFamily="34" charset="0"/>
              <a:cs typeface="Catamaran" panose="020B0604020202020204" charset="0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Test adding a new list of products. 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Test adding new products to the list.</a:t>
            </a:r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0" name="Google Shape;1027;p47">
            <a:extLst>
              <a:ext uri="{FF2B5EF4-FFF2-40B4-BE49-F238E27FC236}">
                <a16:creationId xmlns:a16="http://schemas.microsoft.com/office/drawing/2014/main" id="{42862405-4CE8-24FC-89FB-9D433FE578C8}"/>
              </a:ext>
            </a:extLst>
          </p:cNvPr>
          <p:cNvGrpSpPr/>
          <p:nvPr/>
        </p:nvGrpSpPr>
        <p:grpSpPr>
          <a:xfrm>
            <a:off x="72067" y="887902"/>
            <a:ext cx="366502" cy="292496"/>
            <a:chOff x="1921475" y="3695200"/>
            <a:chExt cx="438400" cy="349875"/>
          </a:xfrm>
        </p:grpSpPr>
        <p:sp>
          <p:nvSpPr>
            <p:cNvPr id="11" name="Google Shape;1028;p47">
              <a:extLst>
                <a:ext uri="{FF2B5EF4-FFF2-40B4-BE49-F238E27FC236}">
                  <a16:creationId xmlns:a16="http://schemas.microsoft.com/office/drawing/2014/main" id="{294B8795-2D18-ABDD-EB31-C6B65B018AE7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1029;p47">
              <a:extLst>
                <a:ext uri="{FF2B5EF4-FFF2-40B4-BE49-F238E27FC236}">
                  <a16:creationId xmlns:a16="http://schemas.microsoft.com/office/drawing/2014/main" id="{CD1FD3DC-80C2-389C-B1E8-1E51E429D36A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1030;p47">
              <a:extLst>
                <a:ext uri="{FF2B5EF4-FFF2-40B4-BE49-F238E27FC236}">
                  <a16:creationId xmlns:a16="http://schemas.microsoft.com/office/drawing/2014/main" id="{69268022-7E19-3B09-DDD0-64BBB6F8F02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9863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baseline="0" dirty="0">
                <a:solidFill>
                  <a:schemeClr val="accent2"/>
                </a:solidFill>
                <a:latin typeface="Catamaran" panose="020B0604020202020204" charset="0"/>
                <a:cs typeface="Catamaran" panose="020B0604020202020204" charset="0"/>
              </a:rPr>
              <a:t>Application Testing</a:t>
            </a:r>
            <a:endParaRPr sz="4400" dirty="0">
              <a:solidFill>
                <a:schemeClr val="accent2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454251"/>
            <a:ext cx="7817892" cy="34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7"/>
            </a:pPr>
            <a:r>
              <a:rPr lang="en-US" sz="1800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Test the process of locating the place through Google Maps.</a:t>
            </a:r>
            <a:endParaRPr lang="en-US" sz="1800" dirty="0">
              <a:latin typeface="Catamaran" panose="020B0604020202020204" charset="0"/>
              <a:ea typeface="Calibri" panose="020F0502020204030204" pitchFamily="34" charset="0"/>
              <a:cs typeface="Catamaran" panose="020B0604020202020204" charset="0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7"/>
            </a:pPr>
            <a:r>
              <a:rPr lang="en-US" sz="1800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Test the appearance of the order data.</a:t>
            </a:r>
            <a:endParaRPr lang="en-US" sz="1800" dirty="0">
              <a:latin typeface="Catamaran" panose="020B0604020202020204" charset="0"/>
              <a:ea typeface="Calibri" panose="020F0502020204030204" pitchFamily="34" charset="0"/>
              <a:cs typeface="Catamaran" panose="020B0604020202020204" charset="0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7"/>
            </a:pPr>
            <a:r>
              <a:rPr lang="en-US" sz="1800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Test whether the order has been delivered or not. </a:t>
            </a:r>
          </a:p>
          <a:p>
            <a:pPr marL="342900" marR="0" indent="-342900" algn="just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7"/>
            </a:pPr>
            <a:r>
              <a:rPr lang="en-US" sz="1800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Test the use of the delivery of Google Maps. </a:t>
            </a:r>
            <a:endParaRPr lang="en-US" sz="1800" dirty="0">
              <a:latin typeface="Catamaran" panose="020B0604020202020204" charset="0"/>
              <a:ea typeface="Calibri" panose="020F0502020204030204" pitchFamily="34" charset="0"/>
              <a:cs typeface="Catamaran" panose="020B0604020202020204" charset="0"/>
            </a:endParaRPr>
          </a:p>
          <a:p>
            <a:pPr marL="342900" marR="0" indent="-342900" algn="just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7"/>
            </a:pPr>
            <a:r>
              <a:rPr lang="en-US" sz="1800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Application miss test to fill in a very important field.</a:t>
            </a:r>
            <a:endParaRPr lang="en-US" sz="1800" dirty="0">
              <a:latin typeface="Catamaran" panose="020B0604020202020204" charset="0"/>
              <a:ea typeface="Calibri" panose="020F0502020204030204" pitchFamily="34" charset="0"/>
              <a:cs typeface="Catamaran" panose="020B0604020202020204" charset="0"/>
            </a:endParaRPr>
          </a:p>
          <a:p>
            <a:pPr marL="342900" marR="0" indent="-342900" algn="just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7"/>
            </a:pPr>
            <a:r>
              <a:rPr lang="en-US" sz="1800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Testing the appearance of the deletion message when deleting an order, list or 	product. </a:t>
            </a:r>
            <a:endParaRPr lang="en-US" sz="1800" dirty="0">
              <a:latin typeface="Catamaran" panose="020B0604020202020204" charset="0"/>
              <a:ea typeface="Calibri" panose="020F0502020204030204" pitchFamily="34" charset="0"/>
              <a:cs typeface="Catamaran" panose="020B0604020202020204" charset="0"/>
            </a:endParaRPr>
          </a:p>
          <a:p>
            <a:pPr marL="342900" marR="0" indent="-342900" algn="just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7"/>
            </a:pPr>
            <a:r>
              <a:rPr lang="en-US" sz="1800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Testing the logout process for the user, seller and delivery.</a:t>
            </a:r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0" name="Google Shape;1027;p47">
            <a:extLst>
              <a:ext uri="{FF2B5EF4-FFF2-40B4-BE49-F238E27FC236}">
                <a16:creationId xmlns:a16="http://schemas.microsoft.com/office/drawing/2014/main" id="{42862405-4CE8-24FC-89FB-9D433FE578C8}"/>
              </a:ext>
            </a:extLst>
          </p:cNvPr>
          <p:cNvGrpSpPr/>
          <p:nvPr/>
        </p:nvGrpSpPr>
        <p:grpSpPr>
          <a:xfrm>
            <a:off x="72067" y="887902"/>
            <a:ext cx="366502" cy="292496"/>
            <a:chOff x="1921475" y="3695200"/>
            <a:chExt cx="438400" cy="349875"/>
          </a:xfrm>
        </p:grpSpPr>
        <p:sp>
          <p:nvSpPr>
            <p:cNvPr id="11" name="Google Shape;1028;p47">
              <a:extLst>
                <a:ext uri="{FF2B5EF4-FFF2-40B4-BE49-F238E27FC236}">
                  <a16:creationId xmlns:a16="http://schemas.microsoft.com/office/drawing/2014/main" id="{294B8795-2D18-ABDD-EB31-C6B65B018AE7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1029;p47">
              <a:extLst>
                <a:ext uri="{FF2B5EF4-FFF2-40B4-BE49-F238E27FC236}">
                  <a16:creationId xmlns:a16="http://schemas.microsoft.com/office/drawing/2014/main" id="{CD1FD3DC-80C2-389C-B1E8-1E51E429D36A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1030;p47">
              <a:extLst>
                <a:ext uri="{FF2B5EF4-FFF2-40B4-BE49-F238E27FC236}">
                  <a16:creationId xmlns:a16="http://schemas.microsoft.com/office/drawing/2014/main" id="{69268022-7E19-3B09-DDD0-64BBB6F8F02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874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679</Words>
  <Application>Microsoft Office PowerPoint</Application>
  <PresentationFormat>عرض على الشاشة (16:9)</PresentationFormat>
  <Paragraphs>269</Paragraphs>
  <Slides>23</Slides>
  <Notes>23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6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23</vt:i4>
      </vt:variant>
    </vt:vector>
  </HeadingPairs>
  <TitlesOfParts>
    <vt:vector size="30" baseType="lpstr">
      <vt:lpstr>Wingdings</vt:lpstr>
      <vt:lpstr>Arial</vt:lpstr>
      <vt:lpstr>Calibri</vt:lpstr>
      <vt:lpstr>Catamaran Thin</vt:lpstr>
      <vt:lpstr>Catamaran</vt:lpstr>
      <vt:lpstr>Times New Roman</vt:lpstr>
      <vt:lpstr>Dauphin template</vt:lpstr>
      <vt:lpstr>Palestinian House Store</vt:lpstr>
      <vt:lpstr> Our Team:</vt:lpstr>
      <vt:lpstr>Presentation Path</vt:lpstr>
      <vt:lpstr>Problem Statement</vt:lpstr>
      <vt:lpstr>Proposed Solution</vt:lpstr>
      <vt:lpstr>System Architecture Diagram</vt:lpstr>
      <vt:lpstr>Testing &amp; Results</vt:lpstr>
      <vt:lpstr>Application Testing</vt:lpstr>
      <vt:lpstr>Application Testing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Related Work &amp; Evaluation</vt:lpstr>
      <vt:lpstr>Related Work</vt:lpstr>
      <vt:lpstr>Evaluation</vt:lpstr>
      <vt:lpstr>Usability Evaluation</vt:lpstr>
      <vt:lpstr>Functional Evaluation</vt:lpstr>
      <vt:lpstr>Performance Evaluation</vt:lpstr>
      <vt:lpstr>Future Work</vt:lpstr>
      <vt:lpstr>Future Work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Mohammed Sharif</cp:lastModifiedBy>
  <cp:revision>10</cp:revision>
  <dcterms:modified xsi:type="dcterms:W3CDTF">2022-08-01T05:42:19Z</dcterms:modified>
</cp:coreProperties>
</file>